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461" autoAdjust="0"/>
  </p:normalViewPr>
  <p:slideViewPr>
    <p:cSldViewPr>
      <p:cViewPr varScale="1">
        <p:scale>
          <a:sx n="48" d="100"/>
          <a:sy n="48" d="100"/>
        </p:scale>
        <p:origin x="1090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12C82-ECB6-4CCF-AE60-BAC99E76ADD7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018E0-C0AE-439F-87BB-9C6D05E0F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23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미니 프로젝트</a:t>
            </a:r>
            <a:r>
              <a:rPr lang="en-US" altLang="ko-KR" dirty="0" smtClean="0"/>
              <a:t>, / “</a:t>
            </a:r>
            <a:r>
              <a:rPr lang="ko-KR" altLang="en-US" dirty="0" smtClean="0"/>
              <a:t>온라인 </a:t>
            </a:r>
            <a:r>
              <a:rPr lang="ko-KR" altLang="en-US" dirty="0" err="1" smtClean="0"/>
              <a:t>서점별</a:t>
            </a:r>
            <a:r>
              <a:rPr lang="ko-KR" altLang="en-US" dirty="0" smtClean="0"/>
              <a:t> 도서비교 웹사이트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를 만들어 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/ </a:t>
            </a:r>
            <a:r>
              <a:rPr lang="en-US" altLang="ko-KR" dirty="0" smtClean="0"/>
              <a:t>5</a:t>
            </a:r>
            <a:r>
              <a:rPr lang="ko-KR" altLang="en-US" dirty="0" smtClean="0"/>
              <a:t>조의 발표를 시작하겠습니다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464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 연동 또한</a:t>
            </a:r>
            <a:r>
              <a:rPr lang="en-US" altLang="ko-KR" dirty="0" smtClean="0"/>
              <a:t>, / </a:t>
            </a:r>
            <a:r>
              <a:rPr lang="ko-KR" altLang="en-US" dirty="0" smtClean="0"/>
              <a:t>위에서 입력한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사용자 정의 함수를 실행하여 진행하였습니다</a:t>
            </a:r>
            <a:r>
              <a:rPr lang="en-US" altLang="ko-KR" dirty="0" smtClean="0"/>
              <a:t>. // </a:t>
            </a:r>
          </a:p>
          <a:p>
            <a:r>
              <a:rPr lang="en-US" altLang="ko-KR" dirty="0" smtClean="0"/>
              <a:t>ISBN, </a:t>
            </a:r>
            <a:r>
              <a:rPr lang="ko-KR" altLang="en-US" dirty="0" smtClean="0"/>
              <a:t>도서명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출판사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페이지 수 등 도서정보는 물론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사이트 별로 </a:t>
            </a:r>
            <a:r>
              <a:rPr lang="ko-KR" altLang="en-US" dirty="0" err="1" smtClean="0"/>
              <a:t>별점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리뷰건수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판매지수까지 모두 </a:t>
            </a:r>
            <a:r>
              <a:rPr lang="ko-KR" altLang="en-US" baseline="0" dirty="0" err="1" smtClean="0"/>
              <a:t>담다보니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이 역시 작업시간과 실행시간이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적지 않게 소요되었습니다</a:t>
            </a:r>
            <a:r>
              <a:rPr lang="en-US" altLang="ko-KR" baseline="0" dirty="0" smtClean="0"/>
              <a:t>. // </a:t>
            </a:r>
          </a:p>
          <a:p>
            <a:r>
              <a:rPr lang="ko-KR" altLang="en-US" baseline="0" dirty="0" smtClean="0"/>
              <a:t>그래서 자연스럽게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사용자 정의 함수를 쓰게 되었고요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542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해당 코드를 사용하여</a:t>
            </a:r>
            <a:r>
              <a:rPr lang="en-US" altLang="ko-KR" dirty="0" smtClean="0"/>
              <a:t>, / </a:t>
            </a:r>
            <a:r>
              <a:rPr lang="ko-KR" altLang="en-US" dirty="0" err="1" smtClean="0"/>
              <a:t>파이썬에서</a:t>
            </a:r>
            <a:r>
              <a:rPr lang="ko-KR" altLang="en-US" dirty="0" smtClean="0"/>
              <a:t> 먼저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데이터베이스에 저장할 내용을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크롤링하게</a:t>
            </a:r>
            <a:r>
              <a:rPr lang="ko-KR" altLang="en-US" dirty="0" smtClean="0"/>
              <a:t> 됩니다</a:t>
            </a:r>
            <a:r>
              <a:rPr lang="en-US" altLang="ko-KR" dirty="0" smtClean="0"/>
              <a:t>. // </a:t>
            </a:r>
          </a:p>
          <a:p>
            <a:r>
              <a:rPr lang="ko-KR" altLang="en-US" dirty="0" smtClean="0"/>
              <a:t>예를 들어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크롤링할</a:t>
            </a:r>
            <a:r>
              <a:rPr lang="ko-KR" altLang="en-US" dirty="0" smtClean="0"/>
              <a:t> 키워드로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정보처리기사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를 입력하면</a:t>
            </a:r>
            <a:r>
              <a:rPr lang="en-US" altLang="ko-KR" dirty="0" smtClean="0"/>
              <a:t>, / </a:t>
            </a:r>
            <a:r>
              <a:rPr lang="ko-KR" altLang="en-US" dirty="0" smtClean="0"/>
              <a:t>각 사이트에서 정보처리기사 검색결과를 보여주고</a:t>
            </a:r>
            <a:r>
              <a:rPr lang="en-US" altLang="ko-KR" dirty="0" smtClean="0"/>
              <a:t>, / </a:t>
            </a:r>
            <a:r>
              <a:rPr lang="ko-KR" altLang="en-US" dirty="0" smtClean="0"/>
              <a:t>검색결과 안에서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추출할 수 있는 각 정보를 </a:t>
            </a:r>
            <a:r>
              <a:rPr lang="ko-KR" altLang="en-US" dirty="0" err="1" smtClean="0"/>
              <a:t>크롤링하여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데이터베이스에 저장하는 원리인 것이죠</a:t>
            </a:r>
            <a:r>
              <a:rPr lang="en-US" altLang="ko-KR" dirty="0" smtClean="0"/>
              <a:t>. // </a:t>
            </a:r>
          </a:p>
          <a:p>
            <a:r>
              <a:rPr lang="ko-KR" altLang="en-US" dirty="0" smtClean="0"/>
              <a:t>서점 사이트마다 </a:t>
            </a:r>
            <a:r>
              <a:rPr lang="en-US" altLang="ko-KR" dirty="0" smtClean="0"/>
              <a:t>/ </a:t>
            </a:r>
            <a:r>
              <a:rPr lang="ko-KR" altLang="en-US" baseline="0" dirty="0" smtClean="0"/>
              <a:t>코드와 </a:t>
            </a:r>
            <a:r>
              <a:rPr lang="ko-KR" altLang="en-US" baseline="0" dirty="0" err="1" smtClean="0"/>
              <a:t>인코딩</a:t>
            </a:r>
            <a:r>
              <a:rPr lang="ko-KR" altLang="en-US" baseline="0" dirty="0" smtClean="0"/>
              <a:t> 방식이 다르기 때문에</a:t>
            </a:r>
            <a:r>
              <a:rPr lang="en-US" altLang="ko-KR" baseline="0" dirty="0" smtClean="0"/>
              <a:t>, / </a:t>
            </a:r>
            <a:r>
              <a:rPr lang="ko-KR" altLang="en-US" baseline="0" dirty="0" smtClean="0"/>
              <a:t>각 사이트 별로 </a:t>
            </a:r>
            <a:r>
              <a:rPr lang="en-US" altLang="ko-KR" baseline="0" dirty="0" smtClean="0"/>
              <a:t>/ </a:t>
            </a:r>
            <a:r>
              <a:rPr lang="ko-KR" altLang="en-US" baseline="0" dirty="0" err="1" smtClean="0"/>
              <a:t>크롤링을</a:t>
            </a:r>
            <a:r>
              <a:rPr lang="ko-KR" altLang="en-US" baseline="0" dirty="0" smtClean="0"/>
              <a:t> 수행하게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780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위에서 수행한 </a:t>
            </a:r>
            <a:r>
              <a:rPr lang="en-US" altLang="ko-KR" dirty="0" smtClean="0"/>
              <a:t>/ YES24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방식과 마찬가지로</a:t>
            </a:r>
            <a:r>
              <a:rPr lang="en-US" altLang="ko-KR" dirty="0" smtClean="0"/>
              <a:t>, / </a:t>
            </a:r>
            <a:r>
              <a:rPr lang="ko-KR" altLang="en-US" dirty="0" err="1" smtClean="0"/>
              <a:t>교보문고와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알라딘에서도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같은 과정으로 </a:t>
            </a:r>
            <a:r>
              <a:rPr lang="ko-KR" altLang="en-US" dirty="0" err="1" smtClean="0"/>
              <a:t>크롤링을</a:t>
            </a:r>
            <a:r>
              <a:rPr lang="ko-KR" altLang="en-US" dirty="0" smtClean="0"/>
              <a:t> 수행하게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319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데이터베이스에 </a:t>
            </a:r>
            <a:r>
              <a:rPr lang="ko-KR" altLang="en-US" dirty="0" err="1" smtClean="0"/>
              <a:t>크롤링을</a:t>
            </a:r>
            <a:r>
              <a:rPr lang="ko-KR" altLang="en-US" dirty="0" smtClean="0"/>
              <a:t> 완료한 후</a:t>
            </a:r>
            <a:r>
              <a:rPr lang="en-US" altLang="ko-KR" dirty="0" smtClean="0"/>
              <a:t>, / </a:t>
            </a:r>
            <a:r>
              <a:rPr lang="ko-KR" altLang="en-US" dirty="0" smtClean="0"/>
              <a:t>웹 사이트에서 도서를</a:t>
            </a:r>
            <a:r>
              <a:rPr lang="ko-KR" altLang="en-US" baseline="0" dirty="0" smtClean="0"/>
              <a:t> 검색하게 됩니다</a:t>
            </a:r>
            <a:r>
              <a:rPr lang="en-US" altLang="ko-KR" baseline="0" dirty="0" smtClean="0"/>
              <a:t>. // </a:t>
            </a:r>
            <a:r>
              <a:rPr lang="ko-KR" altLang="en-US" baseline="0" dirty="0" smtClean="0"/>
              <a:t>만약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웹 사이트에서 </a:t>
            </a:r>
            <a:r>
              <a:rPr lang="ko-KR" altLang="en-US" baseline="0" dirty="0" err="1" smtClean="0"/>
              <a:t>검색어를</a:t>
            </a:r>
            <a:r>
              <a:rPr lang="ko-KR" altLang="en-US" baseline="0" dirty="0" smtClean="0"/>
              <a:t> 입력하지 않으면</a:t>
            </a:r>
            <a:r>
              <a:rPr lang="en-US" altLang="ko-KR" baseline="0" dirty="0" smtClean="0"/>
              <a:t>, / </a:t>
            </a:r>
            <a:r>
              <a:rPr lang="ko-KR" altLang="en-US" baseline="0" dirty="0" smtClean="0"/>
              <a:t>에러 메시지를 출력하도록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오류 처리도 진행하였고요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757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본론의 두 번째 부분인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분석 및 시각화 부분입니다</a:t>
            </a:r>
            <a:r>
              <a:rPr lang="en-US" altLang="ko-KR" baseline="0" dirty="0" smtClean="0"/>
              <a:t>. // </a:t>
            </a:r>
            <a:r>
              <a:rPr lang="ko-KR" altLang="en-US" baseline="0" dirty="0" smtClean="0"/>
              <a:t>해당 </a:t>
            </a:r>
            <a:r>
              <a:rPr lang="ko-KR" altLang="en-US" baseline="0" dirty="0" err="1" smtClean="0"/>
              <a:t>챕터는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웹 사이트에서 </a:t>
            </a: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정보처리기사</a:t>
            </a:r>
            <a:r>
              <a:rPr lang="en-US" altLang="ko-KR" baseline="0" dirty="0" smtClean="0"/>
              <a:t>”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검색한 결과에 대해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데이터 분석을 수행한 내용입니다</a:t>
            </a:r>
            <a:r>
              <a:rPr lang="en-US" altLang="ko-KR" baseline="0" dirty="0" smtClean="0"/>
              <a:t>.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474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 번째 분석 주제로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/ “</a:t>
            </a:r>
            <a:r>
              <a:rPr lang="ko-KR" altLang="en-US" baseline="0" dirty="0" smtClean="0"/>
              <a:t>책의 페이지 수가 많으면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가격도 비싸지는가</a:t>
            </a:r>
            <a:r>
              <a:rPr lang="en-US" altLang="ko-KR" baseline="0" dirty="0" smtClean="0"/>
              <a:t>?”</a:t>
            </a:r>
            <a:r>
              <a:rPr lang="ko-KR" altLang="en-US" baseline="0" dirty="0" smtClean="0"/>
              <a:t>를 정했습니다</a:t>
            </a:r>
            <a:r>
              <a:rPr lang="en-US" altLang="ko-KR" baseline="0" dirty="0" smtClean="0"/>
              <a:t>. // </a:t>
            </a:r>
          </a:p>
          <a:p>
            <a:r>
              <a:rPr lang="en-US" altLang="ko-KR" baseline="0" dirty="0" smtClean="0"/>
              <a:t>SQL</a:t>
            </a:r>
            <a:r>
              <a:rPr lang="ko-KR" altLang="en-US" baseline="0" dirty="0" smtClean="0"/>
              <a:t>문으로 데이터를 추출하고</a:t>
            </a:r>
            <a:r>
              <a:rPr lang="en-US" altLang="ko-KR" baseline="0" dirty="0" smtClean="0"/>
              <a:t>, / </a:t>
            </a:r>
            <a:r>
              <a:rPr lang="ko-KR" altLang="en-US" baseline="0" dirty="0" err="1" smtClean="0"/>
              <a:t>파이썬</a:t>
            </a:r>
            <a:r>
              <a:rPr lang="ko-KR" altLang="en-US" baseline="0" dirty="0" smtClean="0"/>
              <a:t> 라이브러리를 사용하여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분석을 실행하고 그래프를 만들었습니다</a:t>
            </a:r>
            <a:r>
              <a:rPr lang="en-US" altLang="ko-KR" baseline="0" dirty="0" smtClean="0"/>
              <a:t>. // </a:t>
            </a:r>
          </a:p>
          <a:p>
            <a:r>
              <a:rPr lang="ko-KR" altLang="en-US" baseline="0" dirty="0" smtClean="0"/>
              <a:t>실행 결과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오른쪽과 같은 그래프가 만들어졌으나</a:t>
            </a:r>
            <a:r>
              <a:rPr lang="en-US" altLang="ko-KR" baseline="0" dirty="0" smtClean="0"/>
              <a:t>, / </a:t>
            </a:r>
            <a:r>
              <a:rPr lang="ko-KR" altLang="en-US" baseline="0" dirty="0" smtClean="0"/>
              <a:t>이 그래프만으로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페이지와 가격이 상관이 있는지 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 뚜렷하게 알기 어려웠습니다</a:t>
            </a:r>
            <a:r>
              <a:rPr lang="en-US" altLang="ko-KR" baseline="0" dirty="0" smtClean="0"/>
              <a:t>. // </a:t>
            </a:r>
          </a:p>
          <a:p>
            <a:r>
              <a:rPr lang="ko-KR" altLang="en-US" baseline="0" dirty="0" smtClean="0"/>
              <a:t>그래서 두 변수의 상관성을 확인하는 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 통계분석을 실시하게 되었습니다</a:t>
            </a:r>
            <a:r>
              <a:rPr lang="en-US" altLang="ko-KR" baseline="0" dirty="0" smtClean="0"/>
              <a:t>. // </a:t>
            </a:r>
            <a:r>
              <a:rPr lang="ko-KR" altLang="en-US" baseline="0" dirty="0" smtClean="0"/>
              <a:t>이 때 상관성은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두 변수 간의 선형적 관계로</a:t>
            </a:r>
            <a:r>
              <a:rPr lang="en-US" altLang="ko-KR" baseline="0" dirty="0" smtClean="0"/>
              <a:t>, / </a:t>
            </a:r>
            <a:r>
              <a:rPr lang="ko-KR" altLang="en-US" baseline="0" dirty="0" smtClean="0"/>
              <a:t>두 변수가 비례하는지 여부에 대해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확인하려고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32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상관성을 확인하기에 앞서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산점도라는</a:t>
            </a:r>
            <a:r>
              <a:rPr lang="ko-KR" altLang="en-US" dirty="0" smtClean="0"/>
              <a:t> 그래프를 그려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두 변수가 상관이 있는지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시각적으로 확인하였습니다</a:t>
            </a:r>
            <a:r>
              <a:rPr lang="en-US" altLang="ko-KR" dirty="0" smtClean="0"/>
              <a:t>. // </a:t>
            </a:r>
            <a:r>
              <a:rPr lang="ko-KR" altLang="en-US" dirty="0" smtClean="0"/>
              <a:t>그래프만 봐도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페이지 수가 많아질수록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가격이 올라가는 모습을 볼 수 있죠</a:t>
            </a:r>
            <a:r>
              <a:rPr lang="en-US" altLang="ko-KR" dirty="0" smtClean="0"/>
              <a:t>. //</a:t>
            </a:r>
            <a:r>
              <a:rPr lang="en-US" altLang="ko-KR" baseline="0" dirty="0" smtClean="0"/>
              <a:t> </a:t>
            </a:r>
          </a:p>
          <a:p>
            <a:r>
              <a:rPr lang="ko-KR" altLang="en-US" dirty="0" smtClean="0"/>
              <a:t>더 구체적으로 확인하기 위해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통계분석을 실시하여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상관계수를 계산하였습니다</a:t>
            </a:r>
            <a:r>
              <a:rPr lang="en-US" altLang="ko-KR" dirty="0" smtClean="0"/>
              <a:t>. //  </a:t>
            </a:r>
            <a:r>
              <a:rPr lang="ko-KR" altLang="en-US" dirty="0" smtClean="0"/>
              <a:t>여기서 상관계수는 </a:t>
            </a:r>
            <a:r>
              <a:rPr lang="en-US" altLang="ko-KR" dirty="0" smtClean="0"/>
              <a:t>/ 1</a:t>
            </a:r>
            <a:r>
              <a:rPr lang="ko-KR" altLang="en-US" dirty="0" smtClean="0"/>
              <a:t>에 가까울수록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두 변수가 비례한다는 뜻을 가집니다</a:t>
            </a:r>
            <a:r>
              <a:rPr lang="en-US" altLang="ko-KR" dirty="0" smtClean="0"/>
              <a:t>. // </a:t>
            </a:r>
          </a:p>
          <a:p>
            <a:r>
              <a:rPr lang="ko-KR" altLang="en-US" dirty="0" smtClean="0"/>
              <a:t>해당 자료에서 상관계수가 </a:t>
            </a:r>
            <a:r>
              <a:rPr lang="en-US" altLang="ko-KR" dirty="0" smtClean="0"/>
              <a:t>/ 0.78</a:t>
            </a:r>
            <a:r>
              <a:rPr lang="ko-KR" altLang="en-US" dirty="0" smtClean="0"/>
              <a:t>을 가지는데</a:t>
            </a:r>
            <a:r>
              <a:rPr lang="en-US" altLang="ko-KR" dirty="0" smtClean="0"/>
              <a:t>, / 0.78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에 가까운 값으로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페이지</a:t>
            </a:r>
            <a:r>
              <a:rPr lang="ko-KR" altLang="en-US" baseline="0" dirty="0" smtClean="0"/>
              <a:t> 수와 도서 가격이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비례한다고 해석할 수 있습니다</a:t>
            </a:r>
            <a:r>
              <a:rPr lang="en-US" altLang="ko-KR" baseline="0" dirty="0" smtClean="0"/>
              <a:t>. //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페이지 수가 많을 때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가격도 높아진다고 볼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336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추가로</a:t>
            </a:r>
            <a:r>
              <a:rPr lang="en-US" altLang="ko-KR" dirty="0" smtClean="0"/>
              <a:t>, / ‘</a:t>
            </a:r>
            <a:r>
              <a:rPr lang="ko-KR" altLang="en-US" dirty="0" smtClean="0"/>
              <a:t>리뷰건수가 많다면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별점이</a:t>
            </a:r>
            <a:r>
              <a:rPr lang="ko-KR" altLang="en-US" dirty="0" smtClean="0"/>
              <a:t> 내려가는가</a:t>
            </a:r>
            <a:r>
              <a:rPr lang="en-US" altLang="ko-KR" dirty="0" smtClean="0"/>
              <a:t>?’</a:t>
            </a:r>
            <a:r>
              <a:rPr lang="ko-KR" altLang="en-US" dirty="0" smtClean="0"/>
              <a:t>라는 궁금증이 생겨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이 또한 분석해 보았습니다</a:t>
            </a:r>
            <a:r>
              <a:rPr lang="en-US" altLang="ko-KR" dirty="0" smtClean="0"/>
              <a:t>. // </a:t>
            </a:r>
          </a:p>
          <a:p>
            <a:r>
              <a:rPr lang="ko-KR" altLang="en-US" dirty="0" smtClean="0"/>
              <a:t>리뷰를 줄 때 대체로 만점을 많이 주고</a:t>
            </a:r>
            <a:r>
              <a:rPr lang="en-US" altLang="ko-KR" dirty="0" smtClean="0"/>
              <a:t>, / </a:t>
            </a:r>
            <a:r>
              <a:rPr lang="ko-KR" altLang="en-US" dirty="0" smtClean="0"/>
              <a:t>리뷰가 많아질수록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만점을 주지 않는 리뷰가 생겨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별점이</a:t>
            </a:r>
            <a:r>
              <a:rPr lang="ko-KR" altLang="en-US" dirty="0" smtClean="0"/>
              <a:t> 내려가지 않을까 하는 궁금증이었죠</a:t>
            </a:r>
            <a:r>
              <a:rPr lang="en-US" altLang="ko-KR" dirty="0" smtClean="0"/>
              <a:t>. // </a:t>
            </a:r>
          </a:p>
          <a:p>
            <a:r>
              <a:rPr lang="ko-KR" altLang="en-US" dirty="0" smtClean="0"/>
              <a:t>분석 결과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상관계수</a:t>
            </a:r>
            <a:r>
              <a:rPr lang="ko-KR" altLang="en-US" baseline="0" dirty="0" smtClean="0"/>
              <a:t> 값이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/ 0.156</a:t>
            </a:r>
            <a:r>
              <a:rPr lang="ko-KR" altLang="en-US" dirty="0" smtClean="0"/>
              <a:t>을 가지는데</a:t>
            </a:r>
            <a:r>
              <a:rPr lang="en-US" altLang="ko-KR" dirty="0" smtClean="0"/>
              <a:t>, / </a:t>
            </a:r>
            <a:r>
              <a:rPr lang="ko-KR" altLang="en-US" dirty="0" smtClean="0"/>
              <a:t>상관계수는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에 가까울 경우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두 변수 사이에 상관이 없다는 것을 뜻합니다</a:t>
            </a:r>
            <a:r>
              <a:rPr lang="en-US" altLang="ko-KR" dirty="0" smtClean="0"/>
              <a:t>. // </a:t>
            </a:r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리뷰건수가 많아져도 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별점과는</a:t>
            </a:r>
            <a:r>
              <a:rPr lang="ko-KR" altLang="en-US" dirty="0" smtClean="0"/>
              <a:t> 크게 상관이</a:t>
            </a:r>
            <a:r>
              <a:rPr lang="ko-KR" altLang="en-US" baseline="0" dirty="0" smtClean="0"/>
              <a:t> 없다고 볼 수 있겠습니다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59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YES24, </a:t>
            </a:r>
            <a:r>
              <a:rPr lang="ko-KR" altLang="en-US" dirty="0" err="1" smtClean="0"/>
              <a:t>알라딘</a:t>
            </a:r>
            <a:r>
              <a:rPr lang="ko-KR" altLang="en-US" dirty="0" smtClean="0"/>
              <a:t> 등에는 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판매지수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라는 고유한 지표가 존재합니다</a:t>
            </a:r>
            <a:r>
              <a:rPr lang="en-US" altLang="ko-KR" dirty="0" smtClean="0"/>
              <a:t>. //</a:t>
            </a:r>
            <a:r>
              <a:rPr lang="en-US" altLang="ko-KR" baseline="0" dirty="0" smtClean="0"/>
              <a:t> </a:t>
            </a:r>
          </a:p>
          <a:p>
            <a:r>
              <a:rPr lang="ko-KR" altLang="en-US" dirty="0" smtClean="0"/>
              <a:t>이를 </a:t>
            </a:r>
            <a:r>
              <a:rPr lang="ko-KR" altLang="en-US" dirty="0" err="1" smtClean="0"/>
              <a:t>브랜드별로</a:t>
            </a:r>
            <a:r>
              <a:rPr lang="ko-KR" altLang="en-US" dirty="0" smtClean="0"/>
              <a:t> 합쳐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판매 점유율의 형태로 나타내면 어떨까 하여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판매지수 비율을 원 그래프로 나타내었습니다</a:t>
            </a:r>
            <a:r>
              <a:rPr lang="en-US" altLang="ko-KR" dirty="0" smtClean="0"/>
              <a:t>. // </a:t>
            </a:r>
          </a:p>
          <a:p>
            <a:r>
              <a:rPr lang="ko-KR" altLang="en-US" dirty="0" smtClean="0"/>
              <a:t>정보처리기사의 경우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전체 판매지수 중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시나공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도서가 </a:t>
            </a:r>
            <a:r>
              <a:rPr lang="en-US" altLang="ko-KR" dirty="0" smtClean="0"/>
              <a:t>43.1%, /</a:t>
            </a:r>
            <a:r>
              <a:rPr lang="en-US" altLang="ko-KR" baseline="0" dirty="0" smtClean="0"/>
              <a:t> ‘</a:t>
            </a:r>
            <a:r>
              <a:rPr lang="ko-KR" altLang="en-US" baseline="0" dirty="0" smtClean="0"/>
              <a:t>수제비</a:t>
            </a:r>
            <a:r>
              <a:rPr lang="en-US" altLang="ko-KR" baseline="0" dirty="0" smtClean="0"/>
              <a:t>’ </a:t>
            </a:r>
            <a:r>
              <a:rPr lang="ko-KR" altLang="en-US" baseline="0" dirty="0" smtClean="0"/>
              <a:t>도서가 </a:t>
            </a:r>
            <a:r>
              <a:rPr lang="en-US" altLang="ko-KR" baseline="0" dirty="0" smtClean="0"/>
              <a:t>37.0%, / ‘</a:t>
            </a:r>
            <a:r>
              <a:rPr lang="ko-KR" altLang="en-US" baseline="0" dirty="0" smtClean="0"/>
              <a:t>이기적</a:t>
            </a:r>
            <a:r>
              <a:rPr lang="en-US" altLang="ko-KR" baseline="0" dirty="0" smtClean="0"/>
              <a:t>’ </a:t>
            </a:r>
            <a:r>
              <a:rPr lang="ko-KR" altLang="en-US" baseline="0" dirty="0" smtClean="0"/>
              <a:t>도서가 </a:t>
            </a:r>
            <a:r>
              <a:rPr lang="en-US" altLang="ko-KR" baseline="0" dirty="0" smtClean="0"/>
              <a:t>16.1%</a:t>
            </a:r>
            <a:r>
              <a:rPr lang="ko-KR" altLang="en-US" baseline="0" dirty="0" smtClean="0"/>
              <a:t>를 점유하며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세 브랜드가 거의 모든 판매량을 차지하고 있었습니다</a:t>
            </a:r>
            <a:r>
              <a:rPr lang="en-US" altLang="ko-KR" baseline="0" dirty="0" smtClean="0"/>
              <a:t>. // </a:t>
            </a:r>
          </a:p>
          <a:p>
            <a:r>
              <a:rPr lang="ko-KR" altLang="en-US" baseline="0" dirty="0" smtClean="0"/>
              <a:t>특히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시나공과</a:t>
            </a:r>
            <a:r>
              <a:rPr lang="ko-KR" altLang="en-US" baseline="0" dirty="0" smtClean="0"/>
              <a:t> 수제비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두 브랜드가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전체 판매지수의 </a:t>
            </a:r>
            <a:r>
              <a:rPr lang="en-US" altLang="ko-KR" baseline="0" dirty="0" smtClean="0"/>
              <a:t>80% </a:t>
            </a:r>
            <a:r>
              <a:rPr lang="ko-KR" altLang="en-US" baseline="0" dirty="0" smtClean="0"/>
              <a:t>이상을 차지하는 모습을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보여주기도 하였고요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05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판매지수가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리뷰 건수와도 연관이 있을까 궁금하여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브랜드별로</a:t>
            </a:r>
            <a:r>
              <a:rPr lang="ko-KR" altLang="en-US" dirty="0" smtClean="0"/>
              <a:t> 리뷰 건수를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확인해 보기로 하였습니다</a:t>
            </a:r>
            <a:r>
              <a:rPr lang="en-US" altLang="ko-KR" dirty="0" smtClean="0"/>
              <a:t>. // </a:t>
            </a:r>
            <a:r>
              <a:rPr lang="ko-KR" altLang="en-US" dirty="0" smtClean="0"/>
              <a:t>그</a:t>
            </a:r>
            <a:endParaRPr lang="en-US" altLang="ko-KR" dirty="0" smtClean="0"/>
          </a:p>
          <a:p>
            <a:r>
              <a:rPr lang="ko-KR" altLang="en-US" dirty="0" err="1" smtClean="0"/>
              <a:t>런데</a:t>
            </a:r>
            <a:r>
              <a:rPr lang="ko-KR" altLang="en-US" dirty="0" smtClean="0"/>
              <a:t> 이를 확인해보니</a:t>
            </a:r>
            <a:r>
              <a:rPr lang="en-US" altLang="ko-KR" dirty="0" smtClean="0"/>
              <a:t>, / </a:t>
            </a:r>
            <a:r>
              <a:rPr lang="ko-KR" altLang="en-US" dirty="0" smtClean="0"/>
              <a:t>수제비 도서가 타 브랜드는 물론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기타 도서를 모두 합친 것보다도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리뷰 건수가 압도적으로 많은 모습을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알 수 있습니다</a:t>
            </a:r>
            <a:r>
              <a:rPr lang="en-US" altLang="ko-KR" dirty="0" smtClean="0"/>
              <a:t>. // </a:t>
            </a:r>
          </a:p>
          <a:p>
            <a:r>
              <a:rPr lang="ko-KR" altLang="en-US" dirty="0" smtClean="0"/>
              <a:t>특히 판매지수가 거의 비슷하던 </a:t>
            </a:r>
            <a:r>
              <a:rPr lang="ko-KR" altLang="en-US" dirty="0" err="1" smtClean="0"/>
              <a:t>시나공과는</a:t>
            </a:r>
            <a:r>
              <a:rPr lang="en-US" altLang="ko-KR" baseline="0" dirty="0" smtClean="0"/>
              <a:t> /</a:t>
            </a:r>
            <a:r>
              <a:rPr lang="ko-KR" altLang="en-US" dirty="0" smtClean="0"/>
              <a:t> </a:t>
            </a:r>
            <a:r>
              <a:rPr lang="en-US" altLang="ko-KR" dirty="0" smtClean="0"/>
              <a:t>7</a:t>
            </a:r>
            <a:r>
              <a:rPr lang="ko-KR" altLang="en-US" dirty="0" smtClean="0"/>
              <a:t>배 이상의 차이를 </a:t>
            </a:r>
            <a:r>
              <a:rPr lang="en-US" altLang="ko-KR" dirty="0" smtClean="0"/>
              <a:t>/</a:t>
            </a:r>
            <a:r>
              <a:rPr lang="ko-KR" altLang="en-US" dirty="0" smtClean="0"/>
              <a:t> 보여주기도 하였고요</a:t>
            </a:r>
            <a:r>
              <a:rPr lang="en-US" altLang="ko-KR" dirty="0" smtClean="0"/>
              <a:t>. // </a:t>
            </a:r>
          </a:p>
          <a:p>
            <a:r>
              <a:rPr lang="ko-KR" altLang="en-US" dirty="0" smtClean="0"/>
              <a:t>왜 이런 결과가 나오게 되었는지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의구심을 품게 되어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그 원인을 따지고 들어갔습니다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494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팀은 임범수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김은철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오명균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임승규</a:t>
            </a:r>
            <a:r>
              <a:rPr lang="ko-KR" altLang="en-US" baseline="0" dirty="0" smtClean="0"/>
              <a:t>로 </a:t>
            </a:r>
            <a:r>
              <a:rPr lang="ko-KR" altLang="en-US" dirty="0" smtClean="0"/>
              <a:t>구성되어 있으며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/ SQL, </a:t>
            </a:r>
            <a:r>
              <a:rPr lang="ko-KR" altLang="en-US" baseline="0" dirty="0" smtClean="0"/>
              <a:t>분석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크롤링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프론트엔드</a:t>
            </a:r>
            <a:r>
              <a:rPr lang="ko-KR" altLang="en-US" baseline="0" dirty="0" smtClean="0"/>
              <a:t> 등을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위와 같이 맡아서 프로젝트를 진행하였습니다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329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확인 결과</a:t>
            </a:r>
            <a:r>
              <a:rPr lang="en-US" altLang="ko-KR" dirty="0" smtClean="0"/>
              <a:t>, / </a:t>
            </a:r>
            <a:r>
              <a:rPr lang="ko-KR" altLang="en-US" dirty="0" smtClean="0"/>
              <a:t>수제비에서 운영하는 카페에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/ ‘</a:t>
            </a:r>
            <a:r>
              <a:rPr lang="ko-KR" altLang="en-US" baseline="0" dirty="0" smtClean="0"/>
              <a:t>리뷰를 남기면 커피를 나눠주는 이벤트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진행했던 것을 알 수 있었고</a:t>
            </a:r>
            <a:r>
              <a:rPr lang="en-US" altLang="ko-KR" baseline="0" dirty="0" smtClean="0"/>
              <a:t>, / </a:t>
            </a:r>
            <a:r>
              <a:rPr lang="ko-KR" altLang="en-US" baseline="0" dirty="0" smtClean="0"/>
              <a:t>이로 인해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카페 글은 물론</a:t>
            </a:r>
            <a:r>
              <a:rPr lang="en-US" altLang="ko-KR" baseline="0" dirty="0" smtClean="0"/>
              <a:t> / </a:t>
            </a:r>
            <a:r>
              <a:rPr lang="ko-KR" altLang="en-US" baseline="0" dirty="0" smtClean="0"/>
              <a:t>온라인 서점의 리뷰 건수가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엄청나게 많이 남아있음을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알 수 있었습니다</a:t>
            </a:r>
            <a:r>
              <a:rPr lang="en-US" altLang="ko-KR" baseline="0" dirty="0" smtClean="0"/>
              <a:t>. // </a:t>
            </a:r>
          </a:p>
          <a:p>
            <a:r>
              <a:rPr lang="ko-KR" altLang="en-US" baseline="0" dirty="0" smtClean="0"/>
              <a:t>이러한 결과는</a:t>
            </a:r>
            <a:r>
              <a:rPr lang="en-US" altLang="ko-KR" baseline="0" dirty="0" smtClean="0"/>
              <a:t> /</a:t>
            </a:r>
            <a:r>
              <a:rPr lang="ko-KR" altLang="en-US" baseline="0" dirty="0" smtClean="0"/>
              <a:t> 특정 자료가 외부적인 요인으로 인해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정상적인 범주에서 벗어나</a:t>
            </a:r>
            <a:r>
              <a:rPr lang="en-US" altLang="ko-KR" baseline="0" dirty="0" smtClean="0"/>
              <a:t>, / </a:t>
            </a:r>
            <a:r>
              <a:rPr lang="ko-KR" altLang="en-US" baseline="0" dirty="0" smtClean="0"/>
              <a:t>분석 결과를 왜곡시킬 수 있음을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보여주는 사례로 보여집니다</a:t>
            </a:r>
            <a:r>
              <a:rPr lang="en-US" altLang="ko-KR" baseline="0" dirty="0" smtClean="0"/>
              <a:t>. // </a:t>
            </a:r>
          </a:p>
          <a:p>
            <a:r>
              <a:rPr lang="ko-KR" altLang="en-US" baseline="0" dirty="0" smtClean="0"/>
              <a:t>이를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이상치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라는 용어로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부르기도 하고요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481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결론 부분입니다</a:t>
            </a:r>
            <a:r>
              <a:rPr lang="en-US" altLang="ko-KR" dirty="0" smtClean="0"/>
              <a:t>. // </a:t>
            </a:r>
            <a:r>
              <a:rPr lang="ko-KR" altLang="en-US" dirty="0" smtClean="0"/>
              <a:t>위 과정을 거쳐 완성된 웹 사이트와 </a:t>
            </a:r>
            <a:r>
              <a:rPr lang="en-US" altLang="ko-KR" dirty="0" smtClean="0"/>
              <a:t>/</a:t>
            </a:r>
            <a:r>
              <a:rPr lang="ko-KR" altLang="en-US" dirty="0" smtClean="0"/>
              <a:t> 마무리 내용을</a:t>
            </a:r>
            <a:r>
              <a:rPr lang="ko-KR" altLang="en-US" baseline="0" dirty="0" smtClean="0"/>
              <a:t> 거쳐 </a:t>
            </a:r>
            <a:r>
              <a:rPr lang="en-US" altLang="ko-KR" baseline="0" dirty="0" smtClean="0"/>
              <a:t>/ Q&amp;A </a:t>
            </a:r>
            <a:r>
              <a:rPr lang="ko-KR" altLang="en-US" baseline="0" dirty="0" smtClean="0"/>
              <a:t>시간을 가지는 것으로 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 발표를 마치려고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392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 영상은 저희가 만든 웹 사이트를 시연하는 영상입니다</a:t>
            </a:r>
            <a:r>
              <a:rPr lang="en-US" altLang="ko-KR" dirty="0" smtClean="0"/>
              <a:t>. //</a:t>
            </a:r>
          </a:p>
          <a:p>
            <a:r>
              <a:rPr lang="ko-KR" altLang="en-US" dirty="0" smtClean="0"/>
              <a:t>웹 사이트에 접속하여</a:t>
            </a:r>
            <a:r>
              <a:rPr lang="ko-KR" altLang="en-US" baseline="0" dirty="0" smtClean="0"/>
              <a:t> 찾아보려는 도서명을 입력하면</a:t>
            </a:r>
            <a:r>
              <a:rPr lang="en-US" altLang="ko-KR" baseline="0" dirty="0" smtClean="0"/>
              <a:t> /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다음와</a:t>
            </a:r>
            <a:r>
              <a:rPr lang="ko-KR" altLang="en-US" baseline="0" dirty="0" smtClean="0"/>
              <a:t> 같이 검색결과가 보여지게 됩니다</a:t>
            </a:r>
            <a:r>
              <a:rPr lang="en-US" altLang="ko-KR" baseline="0" dirty="0" smtClean="0"/>
              <a:t>. // </a:t>
            </a:r>
            <a:r>
              <a:rPr lang="ko-KR" altLang="en-US" baseline="0" dirty="0" smtClean="0"/>
              <a:t>검색하려는 도서명을 입력하지 않으면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에러 페이지가 출력되고요</a:t>
            </a:r>
            <a:r>
              <a:rPr lang="en-US" altLang="ko-KR" baseline="0" dirty="0" smtClean="0"/>
              <a:t>. //</a:t>
            </a:r>
          </a:p>
          <a:p>
            <a:r>
              <a:rPr lang="ko-KR" altLang="en-US" dirty="0" smtClean="0"/>
              <a:t>또한 앞서 나타낸 분석 결과인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시각화 그래프들도 나타내었습니다</a:t>
            </a:r>
            <a:r>
              <a:rPr lang="en-US" altLang="ko-KR" dirty="0" smtClean="0"/>
              <a:t>. // </a:t>
            </a:r>
            <a:r>
              <a:rPr lang="ko-KR" altLang="en-US" dirty="0" smtClean="0"/>
              <a:t>향후 다른 도서를 검색했을 때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검색한 도서에 대한 분석 자료를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이 사이트에서 모두 출력하면 더 좋을</a:t>
            </a:r>
            <a:r>
              <a:rPr lang="ko-KR" altLang="en-US" baseline="0" dirty="0" smtClean="0"/>
              <a:t> 듯 하여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이 역시 사이트에 넣어봤습니다</a:t>
            </a:r>
            <a:r>
              <a:rPr lang="en-US" altLang="ko-KR" baseline="0" dirty="0" smtClean="0"/>
              <a:t>. //</a:t>
            </a:r>
          </a:p>
          <a:p>
            <a:r>
              <a:rPr lang="ko-KR" altLang="en-US" dirty="0" smtClean="0"/>
              <a:t>그리고 저희 팀의 멤버 사진과 이름</a:t>
            </a:r>
            <a:r>
              <a:rPr lang="en-US" altLang="ko-KR" dirty="0" smtClean="0"/>
              <a:t>, / </a:t>
            </a:r>
            <a:r>
              <a:rPr lang="ko-KR" altLang="en-US" dirty="0" smtClean="0"/>
              <a:t>목표 직무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주소까지 넣어서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웹 사이트 구성을 마무리하였습니다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439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정리하겠습니다</a:t>
            </a:r>
            <a:r>
              <a:rPr lang="en-US" altLang="ko-KR" dirty="0" smtClean="0"/>
              <a:t>. // </a:t>
            </a:r>
            <a:r>
              <a:rPr lang="ko-KR" altLang="en-US" dirty="0" smtClean="0"/>
              <a:t>저희는 이번 프로젝트에서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웹에 데이터베이스를 연동하고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해당 데이터에 대한 분석과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시각화 작업을 수행하는 등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분석과 개발 모두의 역량을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키울 수 있는</a:t>
            </a:r>
            <a:r>
              <a:rPr lang="ko-KR" altLang="en-US" baseline="0" dirty="0" smtClean="0"/>
              <a:t> 시간이 되었다고 느꼈습니다</a:t>
            </a:r>
            <a:r>
              <a:rPr lang="en-US" altLang="ko-KR" baseline="0" dirty="0" smtClean="0"/>
              <a:t>. // </a:t>
            </a:r>
          </a:p>
          <a:p>
            <a:r>
              <a:rPr lang="ko-KR" altLang="en-US" baseline="0" dirty="0" smtClean="0"/>
              <a:t>다만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진행하는 과정에 있어 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크롤링에</a:t>
            </a:r>
            <a:r>
              <a:rPr lang="ko-KR" altLang="en-US" baseline="0" dirty="0" smtClean="0"/>
              <a:t> 너무나 많은 시간을 투자하여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해당 부분의 시간을 줄여야겠다는 것과</a:t>
            </a:r>
            <a:r>
              <a:rPr lang="en-US" altLang="ko-KR" baseline="0" dirty="0" smtClean="0"/>
              <a:t>, / </a:t>
            </a:r>
            <a:r>
              <a:rPr lang="ko-KR" altLang="en-US" baseline="0" dirty="0" smtClean="0"/>
              <a:t>그 시간을 줄여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사이트에서 더 다양한 기능들을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추가할 수 있으면 어땠을까 하는 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 보완점도 추가로 가지게 되었습니다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017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준비한 내용은 여기까지이며</a:t>
            </a:r>
            <a:r>
              <a:rPr lang="en-US" altLang="ko-KR" dirty="0" smtClean="0"/>
              <a:t>, / </a:t>
            </a:r>
            <a:r>
              <a:rPr lang="ko-KR" altLang="en-US" dirty="0" smtClean="0"/>
              <a:t>질문 있으시면 </a:t>
            </a:r>
            <a:r>
              <a:rPr lang="en-US" altLang="ko-KR" dirty="0" smtClean="0"/>
              <a:t>/</a:t>
            </a:r>
            <a:r>
              <a:rPr lang="ko-KR" altLang="en-US" dirty="0" smtClean="0"/>
              <a:t> 답변 드리도록 하겠습니다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(Q&amp;A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진행 후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더 이상 질문 없으시면 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 이상 발표 마치도록 하겠습니다</a:t>
            </a:r>
            <a:r>
              <a:rPr lang="en-US" altLang="ko-KR" baseline="0" dirty="0" smtClean="0"/>
              <a:t>. // </a:t>
            </a:r>
            <a:r>
              <a:rPr lang="ko-KR" altLang="en-US" baseline="0" dirty="0" smtClean="0"/>
              <a:t>감사합니다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33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 프로젝트는 요구사항 및 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및 플라스크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 및 시각화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완성 및 마무리</a:t>
            </a:r>
            <a:r>
              <a:rPr lang="ko-KR" altLang="en-US" baseline="0" dirty="0" smtClean="0"/>
              <a:t> 순서로 구성하였습니다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892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서론</a:t>
            </a:r>
            <a:r>
              <a:rPr lang="ko-KR" altLang="en-US" baseline="0" dirty="0" smtClean="0"/>
              <a:t> 부분으로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이번 과정의 요구사항 및 설계에 대해 설명하겠습니다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209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교보문고</a:t>
            </a:r>
            <a:r>
              <a:rPr lang="en-US" altLang="ko-KR" dirty="0" smtClean="0"/>
              <a:t>, YES24, </a:t>
            </a:r>
            <a:r>
              <a:rPr lang="ko-KR" altLang="en-US" dirty="0" err="1" smtClean="0"/>
              <a:t>알라딘</a:t>
            </a:r>
            <a:r>
              <a:rPr lang="ko-KR" altLang="en-US" dirty="0" smtClean="0"/>
              <a:t> 등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온라인에서 도서를 구매할 수 있는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여러 서점들이 존재합니다</a:t>
            </a:r>
            <a:r>
              <a:rPr lang="en-US" altLang="ko-KR" dirty="0" smtClean="0"/>
              <a:t>. // </a:t>
            </a:r>
          </a:p>
          <a:p>
            <a:r>
              <a:rPr lang="ko-KR" altLang="en-US" dirty="0" smtClean="0"/>
              <a:t>각 도서에 대한 기본 정보와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각 사이트가 가지고 있는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리뷰나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별점</a:t>
            </a:r>
            <a:r>
              <a:rPr lang="ko-KR" altLang="en-US" baseline="0" dirty="0" smtClean="0"/>
              <a:t> 등의 정보를 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 한 사이트에 모으면 어떨까 하는 생각에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도서 비교를 이번 주제로 선정하였습니다</a:t>
            </a:r>
            <a:r>
              <a:rPr lang="en-US" altLang="ko-KR" baseline="0" dirty="0" smtClean="0"/>
              <a:t>. // </a:t>
            </a:r>
          </a:p>
          <a:p>
            <a:r>
              <a:rPr lang="ko-KR" altLang="en-US" baseline="0" dirty="0" smtClean="0"/>
              <a:t>이를 제대로 구현할 수 있으면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이번에 배운 내용을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모두 아우를 수 있을 것으로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생각되기도 하였고요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963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모델링의 경우</a:t>
            </a:r>
            <a:r>
              <a:rPr lang="en-US" altLang="ko-KR" dirty="0" smtClean="0"/>
              <a:t>, / </a:t>
            </a:r>
            <a:r>
              <a:rPr lang="ko-KR" altLang="en-US" dirty="0" smtClean="0"/>
              <a:t>도서정보 테이블과 온라인서점 테이블을</a:t>
            </a:r>
            <a:r>
              <a:rPr lang="en-US" altLang="ko-KR" baseline="0" dirty="0" smtClean="0"/>
              <a:t> /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일대다로</a:t>
            </a:r>
            <a:r>
              <a:rPr lang="ko-KR" altLang="en-US" dirty="0" smtClean="0"/>
              <a:t> 연결하여 설계하였습니다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// </a:t>
            </a:r>
          </a:p>
          <a:p>
            <a:r>
              <a:rPr lang="en-US" altLang="ko-KR" baseline="0" dirty="0" smtClean="0"/>
              <a:t>BOOKINFO</a:t>
            </a:r>
            <a:r>
              <a:rPr lang="ko-KR" altLang="en-US" dirty="0" smtClean="0"/>
              <a:t> 테이블에는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도서명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출판사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페이지 수 등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각 도서에 대한 기본적인 정보를</a:t>
            </a:r>
            <a:r>
              <a:rPr lang="en-US" altLang="ko-KR" baseline="0" dirty="0" smtClean="0"/>
              <a:t>, / ONLINESTORE </a:t>
            </a:r>
            <a:r>
              <a:rPr lang="ko-KR" altLang="en-US" baseline="0" dirty="0" smtClean="0"/>
              <a:t>테이블에는 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 평점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리뷰 건수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판매지수 등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각 온라인서점이 가지고 있는 정보를 담아보았습니다</a:t>
            </a:r>
            <a:r>
              <a:rPr lang="en-US" altLang="ko-KR" baseline="0" dirty="0" smtClean="0"/>
              <a:t>. // </a:t>
            </a:r>
            <a:r>
              <a:rPr lang="ko-KR" altLang="en-US" baseline="0" dirty="0" smtClean="0"/>
              <a:t>도서번호인 </a:t>
            </a:r>
            <a:r>
              <a:rPr lang="en-US" altLang="ko-KR" baseline="0" dirty="0" smtClean="0"/>
              <a:t>ISBN </a:t>
            </a:r>
            <a:r>
              <a:rPr lang="ko-KR" altLang="en-US" baseline="0" dirty="0" smtClean="0"/>
              <a:t>변수를 </a:t>
            </a:r>
            <a:r>
              <a:rPr lang="ko-KR" altLang="en-US" baseline="0" dirty="0" err="1" smtClean="0"/>
              <a:t>식별자로</a:t>
            </a:r>
            <a:r>
              <a:rPr lang="ko-KR" altLang="en-US" baseline="0" dirty="0" smtClean="0"/>
              <a:t> 두어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두 테이블을 연결 짓는 역할로 만들었고요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855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 과정에서 참 많은 도구들을 사용하였습니다</a:t>
            </a:r>
            <a:r>
              <a:rPr lang="en-US" altLang="ko-KR" dirty="0" smtClean="0"/>
              <a:t>. //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프로그래밍은 물론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데이터베이스에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클라우드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웹 언어 </a:t>
            </a:r>
            <a:r>
              <a:rPr lang="en-US" altLang="ko-KR" dirty="0" smtClean="0"/>
              <a:t>HTML,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CSS,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JavaScript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모두 사용하였습니다</a:t>
            </a:r>
            <a:r>
              <a:rPr lang="en-US" altLang="ko-KR" dirty="0" smtClean="0"/>
              <a:t>. //</a:t>
            </a:r>
            <a:r>
              <a:rPr lang="en-US" altLang="ko-KR" baseline="0" dirty="0" smtClean="0"/>
              <a:t> </a:t>
            </a:r>
          </a:p>
          <a:p>
            <a:r>
              <a:rPr lang="ko-KR" altLang="en-US" dirty="0" smtClean="0"/>
              <a:t>또한 코드 편집기에 </a:t>
            </a:r>
            <a:r>
              <a:rPr lang="en-US" altLang="ko-KR" dirty="0" smtClean="0"/>
              <a:t>ATOM Editor,</a:t>
            </a:r>
            <a:r>
              <a:rPr lang="en-US" altLang="ko-KR" baseline="0" dirty="0" smtClean="0"/>
              <a:t> / </a:t>
            </a:r>
            <a:r>
              <a:rPr lang="ko-KR" altLang="en-US" baseline="0" dirty="0" smtClean="0"/>
              <a:t>데이터 분석과 시각화 도구로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각각 </a:t>
            </a:r>
            <a:r>
              <a:rPr lang="ko-KR" altLang="en-US" baseline="0" dirty="0" err="1" smtClean="0"/>
              <a:t>판다스와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맷플롯립</a:t>
            </a:r>
            <a:r>
              <a:rPr lang="ko-KR" altLang="en-US" baseline="0" dirty="0" smtClean="0"/>
              <a:t> 라이브러리도 사용하였습니다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98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본론의 첫 번째 부분으로</a:t>
            </a:r>
            <a:r>
              <a:rPr lang="en-US" altLang="ko-KR" dirty="0" smtClean="0"/>
              <a:t>, / 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및 플라스크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구현 과정을 간단하게 담아봤습니다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649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코드로는 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en-US" altLang="ko-KR" dirty="0" smtClean="0"/>
              <a:t>YES24,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교보문고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알라딘이</a:t>
            </a:r>
            <a:r>
              <a:rPr lang="ko-KR" altLang="en-US" baseline="0" dirty="0" smtClean="0"/>
              <a:t> 각각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다른 코드와 </a:t>
            </a:r>
            <a:r>
              <a:rPr lang="ko-KR" altLang="en-US" baseline="0" dirty="0" err="1" smtClean="0"/>
              <a:t>인코딩</a:t>
            </a:r>
            <a:r>
              <a:rPr lang="ko-KR" altLang="en-US" baseline="0" dirty="0" smtClean="0"/>
              <a:t> 방식을 취하고 있어</a:t>
            </a:r>
            <a:r>
              <a:rPr lang="en-US" altLang="ko-KR" baseline="0" dirty="0" smtClean="0"/>
              <a:t> /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서점별로</a:t>
            </a:r>
            <a:r>
              <a:rPr lang="ko-KR" altLang="en-US" baseline="0" dirty="0" smtClean="0"/>
              <a:t> 다른 코드를 사용할 수밖에 없었습니다</a:t>
            </a:r>
            <a:r>
              <a:rPr lang="en-US" altLang="ko-KR" baseline="0" dirty="0" smtClean="0"/>
              <a:t>. // </a:t>
            </a:r>
          </a:p>
          <a:p>
            <a:r>
              <a:rPr lang="ko-KR" altLang="en-US" baseline="0" dirty="0" smtClean="0"/>
              <a:t>그러다 보니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/ </a:t>
            </a:r>
            <a:r>
              <a:rPr lang="ko-KR" altLang="en-US" baseline="0" dirty="0" err="1" smtClean="0"/>
              <a:t>코드량도</a:t>
            </a:r>
            <a:r>
              <a:rPr lang="ko-KR" altLang="en-US" baseline="0" dirty="0" smtClean="0"/>
              <a:t> 많아지고 작업시간도 길어지며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실행시간도 자연스럽게 늘어나게 되었죠</a:t>
            </a:r>
            <a:r>
              <a:rPr lang="en-US" altLang="ko-KR" baseline="0" dirty="0" smtClean="0"/>
              <a:t>. // </a:t>
            </a:r>
          </a:p>
          <a:p>
            <a:r>
              <a:rPr lang="ko-KR" altLang="en-US" baseline="0" dirty="0" smtClean="0"/>
              <a:t>반복되는 작업의 시간을 줄이기 위해</a:t>
            </a:r>
            <a:r>
              <a:rPr lang="en-US" altLang="ko-KR" baseline="0" dirty="0" smtClean="0"/>
              <a:t>, / </a:t>
            </a:r>
            <a:r>
              <a:rPr lang="ko-KR" altLang="en-US" baseline="0" dirty="0" smtClean="0"/>
              <a:t>사용자 정의 함수를 사용하여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실행시간을 단축시키게 되었습니다</a:t>
            </a:r>
            <a:r>
              <a:rPr lang="en-US" altLang="ko-KR" baseline="0" dirty="0" smtClean="0"/>
              <a:t>. // </a:t>
            </a:r>
          </a:p>
          <a:p>
            <a:r>
              <a:rPr lang="ko-KR" altLang="en-US" baseline="0" dirty="0" err="1" smtClean="0"/>
              <a:t>파이썬</a:t>
            </a:r>
            <a:r>
              <a:rPr lang="ko-KR" altLang="en-US" baseline="0" dirty="0" smtClean="0"/>
              <a:t> 프로그래밍으로 사이트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개의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웹 </a:t>
            </a:r>
            <a:r>
              <a:rPr lang="ko-KR" altLang="en-US" baseline="0" dirty="0" err="1" smtClean="0"/>
              <a:t>크롤링을</a:t>
            </a:r>
            <a:r>
              <a:rPr lang="ko-KR" altLang="en-US" baseline="0" dirty="0" smtClean="0"/>
              <a:t> 구현하려다 보니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시간을 줄이는 것이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중요한 일이 되더라고요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018E0-C0AE-439F-87BB-9C6D05E0F0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480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5" Type="http://schemas.openxmlformats.org/officeDocument/2006/relationships/image" Target="../media/image91.png"/><Relationship Id="rId10" Type="http://schemas.openxmlformats.org/officeDocument/2006/relationships/image" Target="../media/image95.png"/><Relationship Id="rId4" Type="http://schemas.openxmlformats.org/officeDocument/2006/relationships/image" Target="../media/image11.png"/><Relationship Id="rId9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11.png"/><Relationship Id="rId9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1.png"/><Relationship Id="rId5" Type="http://schemas.openxmlformats.org/officeDocument/2006/relationships/image" Target="../media/image106.png"/><Relationship Id="rId10" Type="http://schemas.openxmlformats.org/officeDocument/2006/relationships/image" Target="../media/image110.png"/><Relationship Id="rId4" Type="http://schemas.openxmlformats.org/officeDocument/2006/relationships/image" Target="../media/image11.png"/><Relationship Id="rId9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0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.png"/><Relationship Id="rId10" Type="http://schemas.openxmlformats.org/officeDocument/2006/relationships/image" Target="../media/image118.png"/><Relationship Id="rId4" Type="http://schemas.openxmlformats.org/officeDocument/2006/relationships/image" Target="../media/image11.png"/><Relationship Id="rId9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1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29.png"/><Relationship Id="rId5" Type="http://schemas.openxmlformats.org/officeDocument/2006/relationships/image" Target="../media/image125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4.png"/><Relationship Id="rId9" Type="http://schemas.openxmlformats.org/officeDocument/2006/relationships/image" Target="../media/image28.png"/><Relationship Id="rId14" Type="http://schemas.openxmlformats.org/officeDocument/2006/relationships/image" Target="../media/image1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3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131.png"/><Relationship Id="rId17" Type="http://schemas.openxmlformats.org/officeDocument/2006/relationships/image" Target="../media/image14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25.png"/><Relationship Id="rId5" Type="http://schemas.openxmlformats.org/officeDocument/2006/relationships/image" Target="../media/image138.png"/><Relationship Id="rId15" Type="http://schemas.openxmlformats.org/officeDocument/2006/relationships/image" Target="../media/image144.png"/><Relationship Id="rId10" Type="http://schemas.openxmlformats.org/officeDocument/2006/relationships/image" Target="../media/image142.png"/><Relationship Id="rId4" Type="http://schemas.openxmlformats.org/officeDocument/2006/relationships/image" Target="../media/image11.png"/><Relationship Id="rId9" Type="http://schemas.openxmlformats.org/officeDocument/2006/relationships/image" Target="../media/image141.png"/><Relationship Id="rId14" Type="http://schemas.openxmlformats.org/officeDocument/2006/relationships/image" Target="../media/image1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1.png"/><Relationship Id="rId18" Type="http://schemas.openxmlformats.org/officeDocument/2006/relationships/image" Target="../media/image155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131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25.png"/><Relationship Id="rId5" Type="http://schemas.openxmlformats.org/officeDocument/2006/relationships/image" Target="../media/image147.png"/><Relationship Id="rId15" Type="http://schemas.openxmlformats.org/officeDocument/2006/relationships/image" Target="../media/image152.png"/><Relationship Id="rId10" Type="http://schemas.openxmlformats.org/officeDocument/2006/relationships/image" Target="../media/image150.png"/><Relationship Id="rId4" Type="http://schemas.openxmlformats.org/officeDocument/2006/relationships/image" Target="../media/image11.png"/><Relationship Id="rId9" Type="http://schemas.openxmlformats.org/officeDocument/2006/relationships/image" Target="../media/image141.png"/><Relationship Id="rId14" Type="http://schemas.openxmlformats.org/officeDocument/2006/relationships/image" Target="../media/image1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5" Type="http://schemas.openxmlformats.org/officeDocument/2006/relationships/image" Target="../media/image163.png"/><Relationship Id="rId10" Type="http://schemas.openxmlformats.org/officeDocument/2006/relationships/image" Target="../media/image160.png"/><Relationship Id="rId4" Type="http://schemas.openxmlformats.org/officeDocument/2006/relationships/image" Target="../media/image11.png"/><Relationship Id="rId9" Type="http://schemas.openxmlformats.org/officeDocument/2006/relationships/image" Target="../media/image159.png"/><Relationship Id="rId14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6.png"/><Relationship Id="rId5" Type="http://schemas.openxmlformats.org/officeDocument/2006/relationships/image" Target="../media/image1.png"/><Relationship Id="rId10" Type="http://schemas.openxmlformats.org/officeDocument/2006/relationships/image" Target="../media/image169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1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3" Type="http://schemas.openxmlformats.org/officeDocument/2006/relationships/image" Target="../media/image1.png"/><Relationship Id="rId21" Type="http://schemas.openxmlformats.org/officeDocument/2006/relationships/image" Target="../media/image185.png"/><Relationship Id="rId7" Type="http://schemas.openxmlformats.org/officeDocument/2006/relationships/image" Target="../media/image172.png"/><Relationship Id="rId12" Type="http://schemas.openxmlformats.org/officeDocument/2006/relationships/image" Target="../media/image28.png"/><Relationship Id="rId17" Type="http://schemas.openxmlformats.org/officeDocument/2006/relationships/image" Target="../media/image18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179.png"/><Relationship Id="rId10" Type="http://schemas.openxmlformats.org/officeDocument/2006/relationships/image" Target="../media/image175.png"/><Relationship Id="rId19" Type="http://schemas.openxmlformats.org/officeDocument/2006/relationships/image" Target="../media/image183.png"/><Relationship Id="rId4" Type="http://schemas.openxmlformats.org/officeDocument/2006/relationships/image" Target="../media/image11.png"/><Relationship Id="rId9" Type="http://schemas.openxmlformats.org/officeDocument/2006/relationships/image" Target="../media/image174.png"/><Relationship Id="rId14" Type="http://schemas.openxmlformats.org/officeDocument/2006/relationships/image" Target="../media/image1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28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11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1.png"/><Relationship Id="rId5" Type="http://schemas.openxmlformats.org/officeDocument/2006/relationships/image" Target="../media/image76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11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5337" y="201258"/>
            <a:ext cx="17835040" cy="9883199"/>
            <a:chOff x="225337" y="201258"/>
            <a:chExt cx="17835040" cy="9883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37" y="201258"/>
              <a:ext cx="17835040" cy="98831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4150" y="2374150"/>
            <a:ext cx="5537415" cy="5537415"/>
            <a:chOff x="6374150" y="2374150"/>
            <a:chExt cx="5537415" cy="5537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4150" y="2374150"/>
              <a:ext cx="5537415" cy="5537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12270" y="1380582"/>
            <a:ext cx="5958110" cy="993567"/>
            <a:chOff x="11212270" y="1380582"/>
            <a:chExt cx="5958110" cy="9935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2270" y="1380582"/>
              <a:ext cx="5958110" cy="9935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3552" y="1251532"/>
            <a:ext cx="5431812" cy="15615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11867" y="5120151"/>
            <a:ext cx="1358984" cy="45413"/>
            <a:chOff x="3111867" y="5120151"/>
            <a:chExt cx="1358984" cy="454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400000">
              <a:off x="3111867" y="5120151"/>
              <a:ext cx="1358984" cy="4541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45939" y="1588341"/>
            <a:ext cx="5696192" cy="6856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22111" y="4781130"/>
            <a:ext cx="717263" cy="717263"/>
            <a:chOff x="5222111" y="4781130"/>
            <a:chExt cx="717263" cy="7172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700000">
              <a:off x="5222111" y="4781130"/>
              <a:ext cx="717263" cy="7172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50119" y="5120151"/>
            <a:ext cx="1358984" cy="45413"/>
            <a:chOff x="13650119" y="5120151"/>
            <a:chExt cx="1358984" cy="454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400000">
              <a:off x="13650119" y="5120151"/>
              <a:ext cx="1358984" cy="454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41039" y="4754668"/>
            <a:ext cx="717263" cy="717263"/>
            <a:chOff x="12441039" y="4754668"/>
            <a:chExt cx="717263" cy="7172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700000">
              <a:off x="12441039" y="4754668"/>
              <a:ext cx="717263" cy="71726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7469" y="9560797"/>
            <a:ext cx="4379827" cy="51903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76583" y="6404715"/>
            <a:ext cx="9350928" cy="29162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80062" y="9537531"/>
            <a:ext cx="5724499" cy="542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5337" y="201258"/>
            <a:ext cx="17835040" cy="9883199"/>
            <a:chOff x="225337" y="201258"/>
            <a:chExt cx="17835040" cy="9883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37" y="201258"/>
              <a:ext cx="17835040" cy="98831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7233" y="1048524"/>
            <a:ext cx="15971249" cy="1464142"/>
            <a:chOff x="1157233" y="1048524"/>
            <a:chExt cx="15971249" cy="1464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233" y="1048524"/>
              <a:ext cx="15971249" cy="1464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5850" y="1305476"/>
            <a:ext cx="4123483" cy="11081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23430" y="1630296"/>
            <a:ext cx="4284209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81883" y="1733998"/>
            <a:ext cx="188433" cy="188433"/>
            <a:chOff x="9181883" y="1733998"/>
            <a:chExt cx="188433" cy="1884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9181883" y="1733998"/>
              <a:ext cx="188433" cy="1884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02001" y="1609706"/>
            <a:ext cx="330164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7544" y="8354040"/>
            <a:ext cx="13585498" cy="7866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47451" y="2853158"/>
            <a:ext cx="6171429" cy="447743"/>
            <a:chOff x="2347451" y="2853158"/>
            <a:chExt cx="6171429" cy="4477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47451" y="2853158"/>
              <a:ext cx="6171429" cy="4477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51312" y="2853158"/>
            <a:ext cx="6541351" cy="447743"/>
            <a:chOff x="8951312" y="2853158"/>
            <a:chExt cx="6541351" cy="4477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51312" y="2853158"/>
              <a:ext cx="6541351" cy="4477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47451" y="3300901"/>
            <a:ext cx="6171429" cy="5027908"/>
            <a:chOff x="2347451" y="3300901"/>
            <a:chExt cx="6171429" cy="50279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47451" y="3300901"/>
              <a:ext cx="6171429" cy="50279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51312" y="3300901"/>
            <a:ext cx="6541351" cy="5024453"/>
            <a:chOff x="8951312" y="3300901"/>
            <a:chExt cx="6541351" cy="50244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51312" y="3300901"/>
              <a:ext cx="6541351" cy="50244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5337" y="201258"/>
            <a:ext cx="17835040" cy="9883199"/>
            <a:chOff x="225337" y="201258"/>
            <a:chExt cx="17835040" cy="9883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37" y="201258"/>
              <a:ext cx="17835040" cy="98831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7233" y="1048524"/>
            <a:ext cx="15971249" cy="1464142"/>
            <a:chOff x="1157233" y="1048524"/>
            <a:chExt cx="15971249" cy="1464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233" y="1048524"/>
              <a:ext cx="15971249" cy="1464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5850" y="1305476"/>
            <a:ext cx="5286099" cy="11081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23430" y="1630296"/>
            <a:ext cx="4835516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81883" y="1733998"/>
            <a:ext cx="188433" cy="188433"/>
            <a:chOff x="9181883" y="1733998"/>
            <a:chExt cx="188433" cy="1884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9181883" y="1733998"/>
              <a:ext cx="188433" cy="1884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30572" y="1609706"/>
            <a:ext cx="325846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7544" y="8354040"/>
            <a:ext cx="12865899" cy="8174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7233" y="4711100"/>
            <a:ext cx="6171429" cy="1638432"/>
            <a:chOff x="1157233" y="4711100"/>
            <a:chExt cx="6171429" cy="16384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7233" y="4711100"/>
              <a:ext cx="6171429" cy="16384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04301" y="3956306"/>
            <a:ext cx="7524181" cy="2893276"/>
            <a:chOff x="9604301" y="3956306"/>
            <a:chExt cx="7524181" cy="28932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04301" y="3956306"/>
              <a:ext cx="7524181" cy="28932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69845" y="4456356"/>
            <a:ext cx="2208368" cy="1893176"/>
            <a:chOff x="7369845" y="4456356"/>
            <a:chExt cx="2208368" cy="18931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69845" y="4456356"/>
              <a:ext cx="2208368" cy="18931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5337" y="201258"/>
            <a:ext cx="17835040" cy="9883199"/>
            <a:chOff x="225337" y="201258"/>
            <a:chExt cx="17835040" cy="9883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37" y="201258"/>
              <a:ext cx="17835040" cy="98831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7233" y="1048524"/>
            <a:ext cx="15971249" cy="1464142"/>
            <a:chOff x="1157233" y="1048524"/>
            <a:chExt cx="15971249" cy="1464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233" y="1048524"/>
              <a:ext cx="15971249" cy="1464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5850" y="1305476"/>
            <a:ext cx="5286099" cy="11081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23430" y="1630296"/>
            <a:ext cx="4621394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81883" y="1733998"/>
            <a:ext cx="188433" cy="188433"/>
            <a:chOff x="9181883" y="1733998"/>
            <a:chExt cx="188433" cy="1884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9181883" y="1733998"/>
              <a:ext cx="188433" cy="1884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02001" y="1609706"/>
            <a:ext cx="327370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39088" y="8518776"/>
            <a:ext cx="11258895" cy="8174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81262" y="2896087"/>
            <a:ext cx="6171429" cy="1166719"/>
            <a:chOff x="2481262" y="2896087"/>
            <a:chExt cx="6171429" cy="11667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81262" y="2896087"/>
              <a:ext cx="6171429" cy="11667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01854" y="4119153"/>
            <a:ext cx="6171429" cy="4292028"/>
            <a:chOff x="2501854" y="4119153"/>
            <a:chExt cx="6171429" cy="42920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01854" y="4119153"/>
              <a:ext cx="6171429" cy="42920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09341" y="2887648"/>
            <a:ext cx="6171429" cy="1223067"/>
            <a:chOff x="9409341" y="2887648"/>
            <a:chExt cx="6171429" cy="12230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09341" y="2887648"/>
              <a:ext cx="6171429" cy="12230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29933" y="4201657"/>
            <a:ext cx="6171429" cy="4201085"/>
            <a:chOff x="9429933" y="4201657"/>
            <a:chExt cx="6171429" cy="42010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29933" y="4201657"/>
              <a:ext cx="6171429" cy="420108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5337" y="201258"/>
            <a:ext cx="17835040" cy="9883199"/>
            <a:chOff x="225337" y="201258"/>
            <a:chExt cx="17835040" cy="9883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37" y="201258"/>
              <a:ext cx="17835040" cy="98831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7233" y="1048524"/>
            <a:ext cx="15971249" cy="1464142"/>
            <a:chOff x="1157233" y="1048524"/>
            <a:chExt cx="15971249" cy="1464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233" y="1048524"/>
              <a:ext cx="15971249" cy="1464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5850" y="1305476"/>
            <a:ext cx="3184337" cy="11081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23176" y="1630296"/>
            <a:ext cx="4136634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81883" y="1733998"/>
            <a:ext cx="188433" cy="188433"/>
            <a:chOff x="9181883" y="1733998"/>
            <a:chExt cx="188433" cy="1884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9181883" y="1733998"/>
              <a:ext cx="188433" cy="1884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30572" y="1609706"/>
            <a:ext cx="325846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39087" y="8518773"/>
            <a:ext cx="11603457" cy="8174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0181" y="3803296"/>
            <a:ext cx="6171429" cy="2278917"/>
            <a:chOff x="1560181" y="3803296"/>
            <a:chExt cx="6171429" cy="227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0181" y="3803296"/>
              <a:ext cx="6171429" cy="2278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15342" y="3344454"/>
            <a:ext cx="6171429" cy="3196601"/>
            <a:chOff x="10515342" y="3344454"/>
            <a:chExt cx="6171429" cy="31966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5342" y="3344454"/>
              <a:ext cx="6171429" cy="31966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18081" y="3996167"/>
            <a:ext cx="2208368" cy="1893176"/>
            <a:chOff x="8018081" y="3996167"/>
            <a:chExt cx="2208368" cy="18931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18081" y="3996167"/>
              <a:ext cx="2208368" cy="18931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9589" y="6541055"/>
            <a:ext cx="6171429" cy="1134174"/>
            <a:chOff x="1539589" y="6541055"/>
            <a:chExt cx="6171429" cy="113417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9589" y="6541055"/>
              <a:ext cx="6171429" cy="11341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82313" y="2382313"/>
            <a:ext cx="5521088" cy="5521088"/>
            <a:chOff x="6382313" y="2382313"/>
            <a:chExt cx="5521088" cy="55210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2313" y="2382313"/>
              <a:ext cx="5521088" cy="55210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75368" y="4562227"/>
            <a:ext cx="3804257" cy="11081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33013" y="3953731"/>
            <a:ext cx="2838386" cy="27235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70889" y="4946707"/>
            <a:ext cx="4743935" cy="392300"/>
            <a:chOff x="6770889" y="4946707"/>
            <a:chExt cx="4743935" cy="3923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770889" y="5116261"/>
              <a:ext cx="4743935" cy="53192"/>
              <a:chOff x="6770889" y="5116261"/>
              <a:chExt cx="4743935" cy="5319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70889" y="5116261"/>
                <a:ext cx="4743935" cy="531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004158" y="5004158"/>
              <a:ext cx="277398" cy="277398"/>
              <a:chOff x="9004158" y="5004158"/>
              <a:chExt cx="277398" cy="27739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2700000">
                <a:off x="9004158" y="5004158"/>
                <a:ext cx="277398" cy="277398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34831" y="8106512"/>
            <a:ext cx="8448215" cy="8277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5337" y="201258"/>
            <a:ext cx="17835040" cy="9883199"/>
            <a:chOff x="225337" y="201258"/>
            <a:chExt cx="17835040" cy="98831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337" y="201258"/>
              <a:ext cx="17835040" cy="98831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5337" y="201258"/>
            <a:ext cx="17835040" cy="9883199"/>
            <a:chOff x="225337" y="201258"/>
            <a:chExt cx="17835040" cy="9883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37" y="201258"/>
              <a:ext cx="17835040" cy="98831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39539" y="2997939"/>
            <a:ext cx="3261018" cy="8984446"/>
            <a:chOff x="4039539" y="2997939"/>
            <a:chExt cx="3261018" cy="8984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039539" y="2997939"/>
              <a:ext cx="3261018" cy="89844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9312" y="6052661"/>
            <a:ext cx="2889603" cy="717211"/>
            <a:chOff x="1559312" y="6052661"/>
            <a:chExt cx="2889603" cy="7172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9312" y="6052661"/>
              <a:ext cx="2889603" cy="717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7233" y="1048524"/>
            <a:ext cx="15971249" cy="1464142"/>
            <a:chOff x="1157233" y="1048524"/>
            <a:chExt cx="15971249" cy="14641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7233" y="1048524"/>
              <a:ext cx="15971249" cy="146414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5850" y="1305476"/>
            <a:ext cx="6658329" cy="11081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23430" y="1590125"/>
            <a:ext cx="3924671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81883" y="1693822"/>
            <a:ext cx="188433" cy="188433"/>
            <a:chOff x="9181883" y="1693822"/>
            <a:chExt cx="188433" cy="1884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700000">
              <a:off x="9181883" y="1693822"/>
              <a:ext cx="188433" cy="18843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06953" y="1609706"/>
            <a:ext cx="564516" cy="4571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45965" y="104304"/>
            <a:ext cx="2894388" cy="8230669"/>
            <a:chOff x="3845965" y="104304"/>
            <a:chExt cx="2894388" cy="82306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3845965" y="104304"/>
              <a:ext cx="2894388" cy="823066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163" y="3853620"/>
            <a:ext cx="6588127" cy="16750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5541" y="2928755"/>
            <a:ext cx="2889603" cy="717211"/>
            <a:chOff x="1585541" y="2928755"/>
            <a:chExt cx="2889603" cy="7172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5541" y="2928755"/>
              <a:ext cx="2889603" cy="7172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62088" y="3042323"/>
            <a:ext cx="1865718" cy="6247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64470" y="6182700"/>
            <a:ext cx="1790730" cy="5485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03990" y="2772444"/>
            <a:ext cx="6624491" cy="4094718"/>
            <a:chOff x="10503990" y="2772444"/>
            <a:chExt cx="6624491" cy="40947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03990" y="2772444"/>
              <a:ext cx="6624491" cy="409471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02171" y="6988230"/>
            <a:ext cx="8505566" cy="209384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40192" y="7447516"/>
            <a:ext cx="5994886" cy="1515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2"/>
            <a:ext cx="18288000" cy="10277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2"/>
            <a:ext cx="18288000" cy="10277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5337" y="201258"/>
            <a:ext cx="17835040" cy="9883199"/>
            <a:chOff x="225337" y="201258"/>
            <a:chExt cx="17835040" cy="9883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37" y="201258"/>
              <a:ext cx="17835040" cy="98831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7233" y="1048524"/>
            <a:ext cx="15971249" cy="1464142"/>
            <a:chOff x="1157233" y="1048524"/>
            <a:chExt cx="15971249" cy="1464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233" y="1048524"/>
              <a:ext cx="15971249" cy="1464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5850" y="1305476"/>
            <a:ext cx="6409305" cy="11081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23430" y="1590125"/>
            <a:ext cx="4835389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81883" y="1693822"/>
            <a:ext cx="188433" cy="188433"/>
            <a:chOff x="9181883" y="1693822"/>
            <a:chExt cx="188433" cy="1884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9181883" y="1693822"/>
              <a:ext cx="188433" cy="1884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06953" y="1609706"/>
            <a:ext cx="561849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72477" y="-122208"/>
            <a:ext cx="2894388" cy="8683693"/>
            <a:chOff x="4072477" y="-122208"/>
            <a:chExt cx="2894388" cy="86836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072477" y="-122208"/>
              <a:ext cx="2894388" cy="86836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0163" y="3853620"/>
            <a:ext cx="6136041" cy="16750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5541" y="2928755"/>
            <a:ext cx="2889603" cy="717211"/>
            <a:chOff x="1585541" y="2928755"/>
            <a:chExt cx="2889603" cy="7172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5541" y="2928755"/>
              <a:ext cx="2889603" cy="7172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2088" y="3042323"/>
            <a:ext cx="1865718" cy="6247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91951" y="3445527"/>
            <a:ext cx="3874194" cy="8702447"/>
            <a:chOff x="3591951" y="3445527"/>
            <a:chExt cx="3874194" cy="87024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3591951" y="3445527"/>
              <a:ext cx="3874194" cy="87024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9312" y="6052661"/>
            <a:ext cx="2889603" cy="717211"/>
            <a:chOff x="1559312" y="6052661"/>
            <a:chExt cx="2889603" cy="7172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9312" y="6052661"/>
              <a:ext cx="2889603" cy="71721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64470" y="6182700"/>
            <a:ext cx="1790730" cy="54855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1792" y="6988230"/>
            <a:ext cx="8107739" cy="273329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04700" y="3782053"/>
            <a:ext cx="6323782" cy="5951795"/>
            <a:chOff x="10804700" y="3782053"/>
            <a:chExt cx="6323782" cy="59517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04700" y="3782053"/>
              <a:ext cx="6323782" cy="595179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50287" y="2752448"/>
            <a:ext cx="4442810" cy="989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5337" y="201258"/>
            <a:ext cx="17835040" cy="9883199"/>
            <a:chOff x="225337" y="201258"/>
            <a:chExt cx="17835040" cy="9883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37" y="201258"/>
              <a:ext cx="17835040" cy="98831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7233" y="1048524"/>
            <a:ext cx="15971249" cy="1464142"/>
            <a:chOff x="1157233" y="1048524"/>
            <a:chExt cx="15971249" cy="1464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233" y="1048524"/>
              <a:ext cx="15971249" cy="1464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5850" y="1305476"/>
            <a:ext cx="6409305" cy="11081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23430" y="1590125"/>
            <a:ext cx="5957815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81883" y="1693822"/>
            <a:ext cx="188433" cy="188433"/>
            <a:chOff x="9181883" y="1693822"/>
            <a:chExt cx="188433" cy="1884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9181883" y="1693822"/>
              <a:ext cx="188433" cy="1884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40191" y="1609706"/>
            <a:ext cx="457144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72477" y="-122208"/>
            <a:ext cx="2894388" cy="8683693"/>
            <a:chOff x="4072477" y="-122208"/>
            <a:chExt cx="2894388" cy="86836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072477" y="-122208"/>
              <a:ext cx="2894388" cy="86836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0163" y="3853620"/>
            <a:ext cx="7321935" cy="16750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5541" y="2928755"/>
            <a:ext cx="2889603" cy="717211"/>
            <a:chOff x="1585541" y="2928755"/>
            <a:chExt cx="2889603" cy="7172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5541" y="2928755"/>
              <a:ext cx="2889603" cy="7172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2088" y="3042323"/>
            <a:ext cx="1865718" cy="6247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390811" y="2646667"/>
            <a:ext cx="3287322" cy="9713294"/>
            <a:chOff x="4390811" y="2646667"/>
            <a:chExt cx="3287322" cy="971329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4390811" y="2646667"/>
              <a:ext cx="3287322" cy="97132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9312" y="6052661"/>
            <a:ext cx="2889603" cy="717211"/>
            <a:chOff x="1559312" y="6052661"/>
            <a:chExt cx="2889603" cy="7172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9312" y="6052661"/>
              <a:ext cx="2889603" cy="71721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64470" y="6182700"/>
            <a:ext cx="1790730" cy="54855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1792" y="6988230"/>
            <a:ext cx="9334768" cy="20938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998237" y="4219638"/>
            <a:ext cx="6171429" cy="3937836"/>
            <a:chOff x="10998237" y="4219638"/>
            <a:chExt cx="6171429" cy="39378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98237" y="4219638"/>
              <a:ext cx="6171429" cy="39378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51385" y="5092246"/>
            <a:ext cx="3432567" cy="1136167"/>
            <a:chOff x="10651385" y="5092246"/>
            <a:chExt cx="3432567" cy="113616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51385" y="5092246"/>
              <a:ext cx="3432567" cy="11361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51385" y="6411266"/>
            <a:ext cx="8679228" cy="1533618"/>
            <a:chOff x="10651385" y="6411266"/>
            <a:chExt cx="8679228" cy="153361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51385" y="6411266"/>
              <a:ext cx="8679228" cy="15336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5337" y="201258"/>
            <a:ext cx="17835040" cy="9883199"/>
            <a:chOff x="225337" y="201258"/>
            <a:chExt cx="17835040" cy="9883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37" y="201258"/>
              <a:ext cx="17835040" cy="98831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7233" y="1048524"/>
            <a:ext cx="15971249" cy="1464142"/>
            <a:chOff x="1157233" y="1048524"/>
            <a:chExt cx="15971249" cy="1464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233" y="1048524"/>
              <a:ext cx="15971249" cy="1464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1390" y="1305476"/>
            <a:ext cx="2492351" cy="11081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2237" y="6541045"/>
            <a:ext cx="277398" cy="277398"/>
            <a:chOff x="1482237" y="6541045"/>
            <a:chExt cx="277398" cy="2773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1482237" y="6541045"/>
              <a:ext cx="277398" cy="27739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982" y="7124096"/>
            <a:ext cx="3208755" cy="16750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0393" y="6176591"/>
            <a:ext cx="1976765" cy="11081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07391" y="6483734"/>
            <a:ext cx="277398" cy="277398"/>
            <a:chOff x="5507391" y="6483734"/>
            <a:chExt cx="277398" cy="2773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5507391" y="6483734"/>
              <a:ext cx="277398" cy="2773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31477" y="7108220"/>
            <a:ext cx="3205283" cy="16750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46970" y="6160718"/>
            <a:ext cx="1977996" cy="11081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33167" y="6498032"/>
            <a:ext cx="277398" cy="277398"/>
            <a:chOff x="9533167" y="6498032"/>
            <a:chExt cx="277398" cy="2773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9533167" y="6498032"/>
              <a:ext cx="277398" cy="27739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24649" y="7081077"/>
            <a:ext cx="3106409" cy="16750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41339" y="6133583"/>
            <a:ext cx="1976765" cy="11081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737427" y="6529425"/>
            <a:ext cx="277398" cy="277398"/>
            <a:chOff x="13737427" y="6529425"/>
            <a:chExt cx="277398" cy="2773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13737427" y="6529425"/>
              <a:ext cx="277398" cy="27739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28839" y="7112468"/>
            <a:ext cx="2967420" cy="167508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44319" y="6164975"/>
            <a:ext cx="1977996" cy="11081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24785" y="2838110"/>
            <a:ext cx="3172396" cy="3172396"/>
            <a:chOff x="1424785" y="2838110"/>
            <a:chExt cx="3172396" cy="31723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4785" y="2838110"/>
              <a:ext cx="3172396" cy="31723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08369" y="2838110"/>
            <a:ext cx="3179592" cy="3167693"/>
            <a:chOff x="9508369" y="2838110"/>
            <a:chExt cx="3179592" cy="31676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08369" y="2838110"/>
              <a:ext cx="3179592" cy="31676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79976" y="2838110"/>
            <a:ext cx="3172396" cy="3172396"/>
            <a:chOff x="13679976" y="2838110"/>
            <a:chExt cx="3172396" cy="31723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79976" y="2838110"/>
              <a:ext cx="3172396" cy="31723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49940" y="2838110"/>
            <a:ext cx="3172396" cy="3172396"/>
            <a:chOff x="5449940" y="2838110"/>
            <a:chExt cx="3172396" cy="317239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49940" y="2838110"/>
              <a:ext cx="3172396" cy="31723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5337" y="201258"/>
            <a:ext cx="17835040" cy="9883199"/>
            <a:chOff x="225337" y="201258"/>
            <a:chExt cx="17835040" cy="9883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37" y="201258"/>
              <a:ext cx="17835040" cy="98831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7233" y="1048524"/>
            <a:ext cx="15971249" cy="1464142"/>
            <a:chOff x="1157233" y="1048524"/>
            <a:chExt cx="15971249" cy="1464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233" y="1048524"/>
              <a:ext cx="15971249" cy="1464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5850" y="1305476"/>
            <a:ext cx="5429226" cy="11081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23430" y="1590125"/>
            <a:ext cx="4475852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81883" y="1693822"/>
            <a:ext cx="188433" cy="188433"/>
            <a:chOff x="9181883" y="1693822"/>
            <a:chExt cx="188433" cy="1884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9181883" y="1693822"/>
              <a:ext cx="188433" cy="1884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40191" y="1609706"/>
            <a:ext cx="457144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27669" y="1732264"/>
            <a:ext cx="5849204" cy="7946500"/>
            <a:chOff x="10127669" y="1732264"/>
            <a:chExt cx="5849204" cy="79465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0127669" y="1732264"/>
              <a:ext cx="5849204" cy="79465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04382" y="4161049"/>
            <a:ext cx="7168383" cy="40121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7233" y="2780912"/>
            <a:ext cx="3654365" cy="6878805"/>
            <a:chOff x="1157233" y="2780912"/>
            <a:chExt cx="3654365" cy="68788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7233" y="2780912"/>
              <a:ext cx="3654365" cy="68788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62237" y="2780912"/>
            <a:ext cx="3654365" cy="6878805"/>
            <a:chOff x="5062237" y="2780912"/>
            <a:chExt cx="3654365" cy="68788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62237" y="2780912"/>
              <a:ext cx="3654365" cy="68788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61524" y="3120028"/>
            <a:ext cx="2889603" cy="717211"/>
            <a:chOff x="9561524" y="3120028"/>
            <a:chExt cx="2889603" cy="7172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61524" y="3120028"/>
              <a:ext cx="2889603" cy="7172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66682" y="3250068"/>
            <a:ext cx="1790730" cy="5485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97233" y="9248299"/>
            <a:ext cx="3865428" cy="548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82313" y="2382313"/>
            <a:ext cx="5521088" cy="5521088"/>
            <a:chOff x="6382313" y="2382313"/>
            <a:chExt cx="5521088" cy="55210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2313" y="2382313"/>
              <a:ext cx="5521088" cy="55210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59616" y="4562227"/>
            <a:ext cx="3786404" cy="11081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0774" y="4008060"/>
            <a:ext cx="2838386" cy="27235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70889" y="4946707"/>
            <a:ext cx="4743935" cy="392300"/>
            <a:chOff x="6770889" y="4946707"/>
            <a:chExt cx="4743935" cy="3923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770889" y="5116261"/>
              <a:ext cx="4743935" cy="53192"/>
              <a:chOff x="6770889" y="5116261"/>
              <a:chExt cx="4743935" cy="5319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70889" y="5116261"/>
                <a:ext cx="4743935" cy="531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004158" y="5004158"/>
              <a:ext cx="277398" cy="277398"/>
              <a:chOff x="9004158" y="5004158"/>
              <a:chExt cx="277398" cy="27739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2700000">
                <a:off x="9004158" y="5004158"/>
                <a:ext cx="277398" cy="27739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225337" y="201258"/>
            <a:ext cx="17835040" cy="9883199"/>
            <a:chOff x="225337" y="201258"/>
            <a:chExt cx="17835040" cy="98831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337" y="201258"/>
              <a:ext cx="17835040" cy="98831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5337" y="201258"/>
            <a:ext cx="17835040" cy="9883199"/>
            <a:chOff x="225337" y="201258"/>
            <a:chExt cx="17835040" cy="9883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5337" y="201258"/>
              <a:ext cx="17835040" cy="98831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11652" y="911652"/>
            <a:ext cx="8462410" cy="8462410"/>
            <a:chOff x="4911652" y="911652"/>
            <a:chExt cx="8462410" cy="84624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4911652" y="911652"/>
              <a:ext cx="8462410" cy="84624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7233" y="1048524"/>
            <a:ext cx="15971249" cy="1464142"/>
            <a:chOff x="1157233" y="1048524"/>
            <a:chExt cx="15971249" cy="14641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7233" y="1048524"/>
              <a:ext cx="15971249" cy="14641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97334" y="1609706"/>
            <a:ext cx="742865" cy="4571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5850" y="1305476"/>
            <a:ext cx="6025158" cy="1108118"/>
          </a:xfrm>
          <a:prstGeom prst="rect">
            <a:avLst/>
          </a:prstGeom>
        </p:spPr>
      </p:pic>
      <p:pic>
        <p:nvPicPr>
          <p:cNvPr id="2" name="완성본_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0" y="2769618"/>
            <a:ext cx="13713714" cy="6151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5337" y="201258"/>
            <a:ext cx="17835040" cy="9883199"/>
            <a:chOff x="225337" y="201258"/>
            <a:chExt cx="17835040" cy="9883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37" y="201258"/>
              <a:ext cx="17835040" cy="98831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7233" y="1048524"/>
            <a:ext cx="15971249" cy="1464142"/>
            <a:chOff x="1157233" y="1048524"/>
            <a:chExt cx="15971249" cy="1464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233" y="1048524"/>
              <a:ext cx="15971249" cy="1464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40191" y="1609706"/>
            <a:ext cx="457144" cy="457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1520" y="3617525"/>
            <a:ext cx="3702582" cy="21866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28722" y="4291036"/>
            <a:ext cx="4388010" cy="21348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28458" y="6577839"/>
            <a:ext cx="5150366" cy="218664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5005" y="6770658"/>
            <a:ext cx="4089899" cy="16750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5850" y="1305476"/>
            <a:ext cx="5640988" cy="11081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55830" y="1609706"/>
            <a:ext cx="4899270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14258" y="1713406"/>
            <a:ext cx="188433" cy="188433"/>
            <a:chOff x="8614258" y="1713406"/>
            <a:chExt cx="188433" cy="1884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700000">
              <a:off x="8614258" y="1713406"/>
              <a:ext cx="188433" cy="1884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92410" y="7088026"/>
            <a:ext cx="2175848" cy="63674"/>
            <a:chOff x="4992410" y="7088026"/>
            <a:chExt cx="2175848" cy="636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92410" y="7088026"/>
              <a:ext cx="2175848" cy="636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09095" y="6795779"/>
            <a:ext cx="1297383" cy="81645"/>
            <a:chOff x="11309095" y="6795779"/>
            <a:chExt cx="1297383" cy="816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09095" y="6795779"/>
              <a:ext cx="1297383" cy="816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67567" y="4997800"/>
            <a:ext cx="1906850" cy="69919"/>
            <a:chOff x="10767567" y="4997800"/>
            <a:chExt cx="1906850" cy="699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67567" y="4997800"/>
              <a:ext cx="1906850" cy="699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52402" y="4189210"/>
            <a:ext cx="3980911" cy="3980911"/>
            <a:chOff x="7152402" y="4189210"/>
            <a:chExt cx="3980911" cy="39809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700000">
              <a:off x="7152402" y="4189210"/>
              <a:ext cx="3980911" cy="398091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578559" y="4880323"/>
            <a:ext cx="2038702" cy="13713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02133" y="4571442"/>
            <a:ext cx="2458654" cy="13713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93690" y="6365888"/>
            <a:ext cx="2012016" cy="137139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27433" y="6003606"/>
            <a:ext cx="2477351" cy="13713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765629" y="5340575"/>
            <a:ext cx="2320260" cy="67900"/>
            <a:chOff x="4765629" y="5340575"/>
            <a:chExt cx="2320260" cy="6790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65629" y="5340575"/>
              <a:ext cx="2320260" cy="679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91465" y="1491465"/>
            <a:ext cx="7302785" cy="7302785"/>
            <a:chOff x="5491465" y="1491465"/>
            <a:chExt cx="7302785" cy="73027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1465" y="1491465"/>
              <a:ext cx="7302785" cy="73027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2584" y="4152406"/>
            <a:ext cx="4257981" cy="23916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5337" y="201258"/>
            <a:ext cx="17835040" cy="9883199"/>
            <a:chOff x="225337" y="201258"/>
            <a:chExt cx="17835040" cy="988319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5337" y="201258"/>
              <a:ext cx="17835040" cy="98831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5337" y="201258"/>
            <a:ext cx="17835040" cy="9883199"/>
            <a:chOff x="225337" y="201258"/>
            <a:chExt cx="17835040" cy="9883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37" y="201258"/>
              <a:ext cx="17835040" cy="98831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7233" y="1048524"/>
            <a:ext cx="15971249" cy="1464142"/>
            <a:chOff x="1157233" y="1048524"/>
            <a:chExt cx="15971249" cy="1464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233" y="1048524"/>
              <a:ext cx="15971249" cy="1464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1395" y="1305480"/>
            <a:ext cx="1461180" cy="11081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82404" y="1609706"/>
            <a:ext cx="3317992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26717" y="1713406"/>
            <a:ext cx="188433" cy="188433"/>
            <a:chOff x="2926717" y="1713406"/>
            <a:chExt cx="188433" cy="1884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2926717" y="1713406"/>
              <a:ext cx="188433" cy="1884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2031" y="3193351"/>
            <a:ext cx="277398" cy="277398"/>
            <a:chOff x="1182031" y="3193351"/>
            <a:chExt cx="277398" cy="2773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00000">
              <a:off x="1182031" y="3193351"/>
              <a:ext cx="277398" cy="27739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36515" y="3801925"/>
            <a:ext cx="3284768" cy="16750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0181" y="2828895"/>
            <a:ext cx="4826821" cy="11081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5704" y="6316364"/>
            <a:ext cx="277398" cy="277398"/>
            <a:chOff x="1165704" y="6316364"/>
            <a:chExt cx="277398" cy="2773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00000">
              <a:off x="1165704" y="6316364"/>
              <a:ext cx="277398" cy="27739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0487" y="6924934"/>
            <a:ext cx="3369198" cy="26982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73243" y="5951907"/>
            <a:ext cx="4329088" cy="11081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37839" y="6316359"/>
            <a:ext cx="277398" cy="277398"/>
            <a:chOff x="9437839" y="6316359"/>
            <a:chExt cx="277398" cy="2773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00000">
              <a:off x="9437839" y="6316359"/>
              <a:ext cx="277398" cy="27739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92268" y="6924934"/>
            <a:ext cx="3030142" cy="16750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45989" y="5951907"/>
            <a:ext cx="4311235" cy="11081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35156" y="3193347"/>
            <a:ext cx="277398" cy="277398"/>
            <a:chOff x="9435156" y="3193347"/>
            <a:chExt cx="277398" cy="27739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00000">
              <a:off x="9435156" y="3193347"/>
              <a:ext cx="277398" cy="27739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89906" y="3801915"/>
            <a:ext cx="2445179" cy="16750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42118" y="2828895"/>
            <a:ext cx="5990665" cy="1108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82313" y="2382313"/>
            <a:ext cx="5521088" cy="5521088"/>
            <a:chOff x="6382313" y="2382313"/>
            <a:chExt cx="5521088" cy="55210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2313" y="2382313"/>
              <a:ext cx="5521088" cy="55210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78011" y="4619369"/>
            <a:ext cx="4301990" cy="11081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0771" y="4008059"/>
            <a:ext cx="2838386" cy="27235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70889" y="4946707"/>
            <a:ext cx="4743935" cy="392300"/>
            <a:chOff x="6770889" y="4946707"/>
            <a:chExt cx="4743935" cy="3923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770889" y="5116261"/>
              <a:ext cx="4743935" cy="53192"/>
              <a:chOff x="6770889" y="5116261"/>
              <a:chExt cx="4743935" cy="5319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70889" y="5116261"/>
                <a:ext cx="4743935" cy="531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004158" y="5004158"/>
              <a:ext cx="277398" cy="277398"/>
              <a:chOff x="9004158" y="5004158"/>
              <a:chExt cx="277398" cy="27739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2700000">
                <a:off x="9004158" y="5004158"/>
                <a:ext cx="277398" cy="27739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225337" y="201258"/>
            <a:ext cx="17835040" cy="9883199"/>
            <a:chOff x="225337" y="201258"/>
            <a:chExt cx="17835040" cy="98831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337" y="201258"/>
              <a:ext cx="17835040" cy="98831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37736" y="6200830"/>
            <a:ext cx="6210243" cy="95916"/>
            <a:chOff x="6037736" y="6200830"/>
            <a:chExt cx="6210243" cy="959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037736" y="6200830"/>
              <a:ext cx="6210243" cy="95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7233" y="1048524"/>
            <a:ext cx="15971249" cy="1464142"/>
            <a:chOff x="1157233" y="1048524"/>
            <a:chExt cx="15971249" cy="1464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233" y="1048524"/>
              <a:ext cx="15971249" cy="1464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5850" y="1305476"/>
            <a:ext cx="6548725" cy="11081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23430" y="1628220"/>
            <a:ext cx="3712962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81883" y="1731917"/>
            <a:ext cx="188433" cy="188433"/>
            <a:chOff x="9181883" y="1731917"/>
            <a:chExt cx="188433" cy="1884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9181883" y="1731917"/>
              <a:ext cx="188433" cy="1884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97334" y="1609706"/>
            <a:ext cx="763312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36478" y="5592614"/>
            <a:ext cx="4550469" cy="14266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66573" y="7897230"/>
            <a:ext cx="5667195" cy="14266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66573" y="3206763"/>
            <a:ext cx="5707580" cy="14266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02739" y="4725144"/>
            <a:ext cx="1763526" cy="95916"/>
            <a:chOff x="9702739" y="4725144"/>
            <a:chExt cx="1763526" cy="95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500000">
              <a:off x="9702739" y="4725144"/>
              <a:ext cx="1763526" cy="959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2739" y="7496465"/>
            <a:ext cx="1763526" cy="95916"/>
            <a:chOff x="9702739" y="7496465"/>
            <a:chExt cx="1763526" cy="959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500000">
              <a:off x="9702739" y="7496465"/>
              <a:ext cx="1763526" cy="959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90981" y="4890596"/>
            <a:ext cx="2719153" cy="2719153"/>
            <a:chOff x="7790981" y="4890596"/>
            <a:chExt cx="2719153" cy="27191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700000">
              <a:off x="7790981" y="4890596"/>
              <a:ext cx="2719153" cy="271915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04350" y="5518612"/>
            <a:ext cx="2910284" cy="151681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78729" y="5366964"/>
            <a:ext cx="3475646" cy="1602425"/>
            <a:chOff x="2878729" y="5366964"/>
            <a:chExt cx="3475646" cy="16024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78729" y="5366964"/>
              <a:ext cx="3475646" cy="16024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7845" y="3871534"/>
            <a:ext cx="3442993" cy="1558980"/>
            <a:chOff x="1287845" y="3871534"/>
            <a:chExt cx="3442993" cy="155898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7845" y="3871534"/>
              <a:ext cx="3442993" cy="15589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7845" y="6959314"/>
            <a:ext cx="3442993" cy="1594094"/>
            <a:chOff x="1287845" y="6959314"/>
            <a:chExt cx="3442993" cy="15940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7845" y="6959314"/>
              <a:ext cx="3442993" cy="15940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5337" y="201258"/>
            <a:ext cx="17835040" cy="9883199"/>
            <a:chOff x="225337" y="201258"/>
            <a:chExt cx="17835040" cy="988319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5337" y="201258"/>
              <a:ext cx="17835040" cy="98831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5337" y="201258"/>
            <a:ext cx="17835040" cy="9883199"/>
            <a:chOff x="225337" y="201258"/>
            <a:chExt cx="17835040" cy="9883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37" y="201258"/>
              <a:ext cx="17835040" cy="98831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7233" y="1048524"/>
            <a:ext cx="15971249" cy="1464142"/>
            <a:chOff x="1157233" y="1048524"/>
            <a:chExt cx="15971249" cy="1464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233" y="1048524"/>
              <a:ext cx="15971249" cy="1464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97334" y="1609706"/>
            <a:ext cx="746040" cy="457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5850" y="1305476"/>
            <a:ext cx="5378115" cy="11081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7233" y="3131276"/>
            <a:ext cx="11704891" cy="6206031"/>
            <a:chOff x="1157233" y="3131276"/>
            <a:chExt cx="11704891" cy="62060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7233" y="3131276"/>
              <a:ext cx="11704891" cy="62060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83354" y="4091547"/>
            <a:ext cx="4527430" cy="4877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5337" y="201258"/>
            <a:ext cx="17835040" cy="9883199"/>
            <a:chOff x="225337" y="201258"/>
            <a:chExt cx="17835040" cy="9883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37" y="201258"/>
              <a:ext cx="17835040" cy="98831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7233" y="1048524"/>
            <a:ext cx="15971249" cy="1464142"/>
            <a:chOff x="1157233" y="1048524"/>
            <a:chExt cx="15971249" cy="1464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233" y="1048524"/>
              <a:ext cx="15971249" cy="1464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5850" y="1305476"/>
            <a:ext cx="3651595" cy="11081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23176" y="1628220"/>
            <a:ext cx="4560053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81883" y="1731917"/>
            <a:ext cx="188433" cy="188433"/>
            <a:chOff x="9181883" y="1731917"/>
            <a:chExt cx="188433" cy="1884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9181883" y="1731917"/>
              <a:ext cx="188433" cy="1884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97334" y="1609706"/>
            <a:ext cx="742865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7233" y="5691428"/>
            <a:ext cx="4656401" cy="1540797"/>
            <a:chOff x="1157233" y="5691428"/>
            <a:chExt cx="4656401" cy="15407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7233" y="5691428"/>
              <a:ext cx="4656401" cy="15407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2983676"/>
            <a:ext cx="5146915" cy="1883047"/>
            <a:chOff x="9142857" y="2983676"/>
            <a:chExt cx="5146915" cy="18830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2983676"/>
              <a:ext cx="5146915" cy="18830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5538583"/>
            <a:ext cx="5146915" cy="1405834"/>
            <a:chOff x="9142857" y="5538583"/>
            <a:chExt cx="5146915" cy="14058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2857" y="5538583"/>
              <a:ext cx="5146915" cy="14058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7233" y="7360395"/>
            <a:ext cx="4656401" cy="1613037"/>
            <a:chOff x="1157233" y="7360395"/>
            <a:chExt cx="4656401" cy="16130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7233" y="7360395"/>
              <a:ext cx="4656401" cy="16130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7502505"/>
            <a:ext cx="5146915" cy="1325572"/>
            <a:chOff x="9142857" y="7502505"/>
            <a:chExt cx="5146915" cy="13255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7502505"/>
              <a:ext cx="5146915" cy="13255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7233" y="2837557"/>
            <a:ext cx="4656401" cy="2446952"/>
            <a:chOff x="1157233" y="2837557"/>
            <a:chExt cx="4656401" cy="24469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7233" y="2837557"/>
              <a:ext cx="4656401" cy="244695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41091" y="3639493"/>
            <a:ext cx="2367941" cy="68569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08933" y="3655821"/>
            <a:ext cx="1417107" cy="68569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41091" y="5955792"/>
            <a:ext cx="2011383" cy="68569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608933" y="5955792"/>
            <a:ext cx="1773674" cy="68569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40710" y="7879583"/>
            <a:ext cx="2130618" cy="68569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608933" y="7863257"/>
            <a:ext cx="2497467" cy="685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82313" y="2382313"/>
            <a:ext cx="5521088" cy="5521088"/>
            <a:chOff x="6382313" y="2382313"/>
            <a:chExt cx="5521088" cy="55210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2313" y="2382313"/>
              <a:ext cx="5521088" cy="55210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11473" y="4180886"/>
            <a:ext cx="3272048" cy="2108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0774" y="4008060"/>
            <a:ext cx="2838386" cy="27235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70889" y="4946707"/>
            <a:ext cx="4743935" cy="392300"/>
            <a:chOff x="6770889" y="4946707"/>
            <a:chExt cx="4743935" cy="3923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770889" y="5116261"/>
              <a:ext cx="4743935" cy="53192"/>
              <a:chOff x="6770889" y="5116261"/>
              <a:chExt cx="4743935" cy="5319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70889" y="5116261"/>
                <a:ext cx="4743935" cy="531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004158" y="5004158"/>
              <a:ext cx="277398" cy="277398"/>
              <a:chOff x="9004158" y="5004158"/>
              <a:chExt cx="277398" cy="27739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2700000">
                <a:off x="9004158" y="5004158"/>
                <a:ext cx="277398" cy="27739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225337" y="201258"/>
            <a:ext cx="17835040" cy="9883199"/>
            <a:chOff x="225337" y="201258"/>
            <a:chExt cx="17835040" cy="98831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337" y="201258"/>
              <a:ext cx="17835040" cy="98831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6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5337" y="201258"/>
            <a:ext cx="17835040" cy="9883199"/>
            <a:chOff x="225337" y="201258"/>
            <a:chExt cx="17835040" cy="9883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37" y="201258"/>
              <a:ext cx="17835040" cy="98831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7233" y="1048524"/>
            <a:ext cx="15971249" cy="1464142"/>
            <a:chOff x="1157233" y="1048524"/>
            <a:chExt cx="15971249" cy="1464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233" y="1048524"/>
              <a:ext cx="15971249" cy="1464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5850" y="1305476"/>
            <a:ext cx="4123483" cy="11081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23430" y="1630296"/>
            <a:ext cx="3437372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81883" y="1733998"/>
            <a:ext cx="188433" cy="188433"/>
            <a:chOff x="9181883" y="1733998"/>
            <a:chExt cx="188433" cy="1884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9181883" y="1733998"/>
              <a:ext cx="188433" cy="1884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40191" y="1609706"/>
            <a:ext cx="457144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72162" y="2898742"/>
            <a:ext cx="6171429" cy="2429029"/>
            <a:chOff x="2372162" y="2898742"/>
            <a:chExt cx="6171429" cy="24290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72162" y="2898742"/>
              <a:ext cx="6171429" cy="24290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2162" y="5473448"/>
            <a:ext cx="6171429" cy="859491"/>
            <a:chOff x="2372162" y="5473448"/>
            <a:chExt cx="6171429" cy="8594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72162" y="5473448"/>
              <a:ext cx="6171429" cy="8594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72162" y="6493131"/>
            <a:ext cx="6171429" cy="593781"/>
            <a:chOff x="2372162" y="6493131"/>
            <a:chExt cx="6171429" cy="5937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72162" y="6493131"/>
              <a:ext cx="6171429" cy="5937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72162" y="7296039"/>
            <a:ext cx="6171429" cy="622983"/>
            <a:chOff x="2372162" y="7296039"/>
            <a:chExt cx="6171429" cy="6229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72162" y="7296039"/>
              <a:ext cx="6171429" cy="6229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2898742"/>
            <a:ext cx="6171429" cy="803131"/>
            <a:chOff x="9142857" y="2898742"/>
            <a:chExt cx="6171429" cy="8031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2898742"/>
              <a:ext cx="6171429" cy="8031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2857" y="3796897"/>
            <a:ext cx="6171429" cy="632717"/>
            <a:chOff x="9142857" y="3796897"/>
            <a:chExt cx="6171429" cy="63271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3796897"/>
              <a:ext cx="6171429" cy="6327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4583410"/>
            <a:ext cx="6171429" cy="744361"/>
            <a:chOff x="9142857" y="4583410"/>
            <a:chExt cx="6171429" cy="7443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4583410"/>
              <a:ext cx="6171429" cy="7443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22265" y="5473448"/>
            <a:ext cx="6171429" cy="573881"/>
            <a:chOff x="9122265" y="5473448"/>
            <a:chExt cx="6171429" cy="57388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22265" y="5473448"/>
              <a:ext cx="6171429" cy="57388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42857" y="6187407"/>
            <a:ext cx="6171429" cy="496967"/>
            <a:chOff x="9142857" y="6187407"/>
            <a:chExt cx="6171429" cy="49696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6187407"/>
              <a:ext cx="6171429" cy="4969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42857" y="6790021"/>
            <a:ext cx="6171429" cy="506017"/>
            <a:chOff x="9142857" y="6790021"/>
            <a:chExt cx="6171429" cy="50601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2857" y="6790021"/>
              <a:ext cx="6171429" cy="50601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42857" y="7411751"/>
            <a:ext cx="6171429" cy="490504"/>
            <a:chOff x="9142857" y="7411751"/>
            <a:chExt cx="6171429" cy="4905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857" y="7411751"/>
              <a:ext cx="6171429" cy="49050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47544" y="8354036"/>
            <a:ext cx="13871790" cy="685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1322</Words>
  <Application>Microsoft Office PowerPoint</Application>
  <PresentationFormat>사용자 지정</PresentationFormat>
  <Paragraphs>81</Paragraphs>
  <Slides>24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150</cp:revision>
  <dcterms:created xsi:type="dcterms:W3CDTF">2021-07-04T18:18:37Z</dcterms:created>
  <dcterms:modified xsi:type="dcterms:W3CDTF">2021-07-04T14:20:16Z</dcterms:modified>
</cp:coreProperties>
</file>